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notesMasterIdLst>
    <p:notesMasterId r:id="rId23"/>
  </p:notesMasterIdLst>
  <p:handoutMasterIdLst>
    <p:handoutMasterId r:id="rId24"/>
  </p:handoutMasterIdLst>
  <p:sldIdLst>
    <p:sldId id="332" r:id="rId2"/>
    <p:sldId id="333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36" r:id="rId21"/>
    <p:sldId id="329" r:id="rId22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harul’Azam Bin Salleh" initials="SBS" lastIdx="1" clrIdx="0">
    <p:extLst>
      <p:ext uri="{19B8F6BF-5375-455C-9EA6-DF929625EA0E}">
        <p15:presenceInfo xmlns:p15="http://schemas.microsoft.com/office/powerpoint/2012/main" userId="S-1-5-21-488667859-373240681-1850952788-9573" providerId="AD"/>
      </p:ext>
    </p:extLst>
  </p:cmAuthor>
  <p:cmAuthor id="2" name="ICT Support" initials="IS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82" autoAdjust="0"/>
    <p:restoredTop sz="93784" autoAdjust="0"/>
  </p:normalViewPr>
  <p:slideViewPr>
    <p:cSldViewPr snapToGrid="0" snapToObjects="1">
      <p:cViewPr varScale="1">
        <p:scale>
          <a:sx n="80" d="100"/>
          <a:sy n="80" d="100"/>
        </p:scale>
        <p:origin x="352" y="40"/>
      </p:cViewPr>
      <p:guideLst>
        <p:guide orient="horz" pos="1800"/>
        <p:guide pos="286"/>
      </p:guideLst>
    </p:cSldViewPr>
  </p:slideViewPr>
  <p:outlineViewPr>
    <p:cViewPr>
      <p:scale>
        <a:sx n="33" d="100"/>
        <a:sy n="33" d="100"/>
      </p:scale>
      <p:origin x="0" y="-111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2BB7EA9-29E4-42C3-A1A8-172BA22BF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15269B-C2D1-4E2A-91B6-75F77AEF67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D0784-686B-41CF-BA6E-2A01625AD4EA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FED424-14DE-4C24-AFB9-BBEB12221D6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001F78-0C0E-4CFF-A60C-BF261D2EBB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39CCC-CAF4-4E42-A81F-1958B75FD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46257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D8EAC-52FC-7745-BD1B-2A69F980FE82}" type="datetimeFigureOut">
              <a:rPr lang="en-US" smtClean="0"/>
              <a:t>6/30/2020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FF116-3519-4248-A2F8-8EA57019A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17982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6581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462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413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049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71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082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320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551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826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898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13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536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0FF116-3519-4248-A2F8-8EA57019A26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974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57200" y="1257300"/>
            <a:ext cx="8229600" cy="37520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278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149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068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tiff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8286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5639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811183A-5C21-4DDA-8B30-F82F8EA3F51C}"/>
              </a:ext>
            </a:extLst>
          </p:cNvPr>
          <p:cNvGrpSpPr/>
          <p:nvPr userDrawn="1"/>
        </p:nvGrpSpPr>
        <p:grpSpPr>
          <a:xfrm>
            <a:off x="0" y="5067300"/>
            <a:ext cx="8836458" cy="576000"/>
            <a:chOff x="0" y="5067300"/>
            <a:chExt cx="8836458" cy="5760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1171797-0263-4012-ACC9-B110F80D0D04}"/>
                </a:ext>
              </a:extLst>
            </p:cNvPr>
            <p:cNvPicPr>
              <a:picLocks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5139300"/>
              <a:ext cx="7239000" cy="432000"/>
            </a:xfrm>
            <a:prstGeom prst="rect">
              <a:avLst/>
            </a:prstGeom>
          </p:spPr>
        </p:pic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12CAB07-D84A-4C04-81F1-A0F44BED89C2}"/>
                </a:ext>
              </a:extLst>
            </p:cNvPr>
            <p:cNvSpPr/>
            <p:nvPr userDrawn="1"/>
          </p:nvSpPr>
          <p:spPr>
            <a:xfrm>
              <a:off x="7044000" y="5067300"/>
              <a:ext cx="576000" cy="576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79AEB4D-E2A1-4EC0-B3CD-ABDF80588A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108458" y="5067300"/>
              <a:ext cx="1728000" cy="57600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52550039-E9AD-4EAF-BEB5-6AA1BF8CF682}"/>
              </a:ext>
            </a:extLst>
          </p:cNvPr>
          <p:cNvSpPr txBox="1">
            <a:spLocks/>
          </p:cNvSpPr>
          <p:nvPr userDrawn="1"/>
        </p:nvSpPr>
        <p:spPr>
          <a:xfrm>
            <a:off x="457200" y="5100327"/>
            <a:ext cx="1077402" cy="401976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Page </a:t>
            </a:r>
            <a:fld id="{DEAEB472-24C8-3A45-ACEF-8DBD1EB0CD2B}" type="slidenum">
              <a:rPr lang="en-GB" smtClean="0">
                <a:solidFill>
                  <a:schemeClr val="bg1"/>
                </a:solidFill>
              </a:rPr>
              <a:pPr/>
              <a:t>‹#›</a:t>
            </a:fld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4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5" r:id="rId3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166"/>
            <a:ext cx="8229600" cy="616688"/>
          </a:xfrm>
          <a:noFill/>
        </p:spPr>
        <p:txBody>
          <a:bodyPr/>
          <a:lstStyle/>
          <a:p>
            <a:r>
              <a:rPr lang="en-US" sz="3600" dirty="0" err="1"/>
              <a:t>Garis</a:t>
            </a:r>
            <a:r>
              <a:rPr lang="en-US" sz="3600" dirty="0"/>
              <a:t> Panduan </a:t>
            </a:r>
            <a:r>
              <a:rPr lang="mr-IN" sz="3600" dirty="0"/>
              <a:t>–</a:t>
            </a:r>
            <a:r>
              <a:rPr lang="en-US" sz="3600" dirty="0"/>
              <a:t> </a:t>
            </a:r>
            <a:r>
              <a:rPr lang="en-US" sz="3600" dirty="0" err="1"/>
              <a:t>Pra</a:t>
            </a:r>
            <a:r>
              <a:rPr lang="en-US" sz="3600" dirty="0"/>
              <a:t>-</a:t>
            </a:r>
            <a:r>
              <a:rPr lang="en-US" sz="3600" i="1" dirty="0"/>
              <a:t>Pitching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763324"/>
            <a:ext cx="8229600" cy="3959751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1600" dirty="0" err="1"/>
              <a:t>Sila</a:t>
            </a:r>
            <a:r>
              <a:rPr lang="en-US" sz="1600" dirty="0"/>
              <a:t> </a:t>
            </a:r>
            <a:r>
              <a:rPr lang="en-US" sz="1600" dirty="0" err="1"/>
              <a:t>sahkan</a:t>
            </a:r>
            <a:r>
              <a:rPr lang="en-US" sz="1600" dirty="0"/>
              <a:t> </a:t>
            </a:r>
            <a:r>
              <a:rPr lang="en-US" sz="1600" dirty="0" err="1"/>
              <a:t>penyertaan</a:t>
            </a:r>
            <a:r>
              <a:rPr lang="en-US" sz="1600" dirty="0"/>
              <a:t> </a:t>
            </a:r>
            <a:r>
              <a:rPr lang="en-US" sz="1600" dirty="0" err="1"/>
              <a:t>anda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tempoh</a:t>
            </a:r>
            <a:r>
              <a:rPr lang="en-US" sz="1600" dirty="0"/>
              <a:t> </a:t>
            </a:r>
            <a:r>
              <a:rPr lang="en-US" sz="1600" dirty="0" err="1"/>
              <a:t>sekurang-kurangnya</a:t>
            </a:r>
            <a:r>
              <a:rPr lang="en-US" sz="1600" dirty="0"/>
              <a:t> </a:t>
            </a:r>
            <a:r>
              <a:rPr lang="en-US" sz="1600" b="1" u="sng" dirty="0" err="1"/>
              <a:t>tiga</a:t>
            </a:r>
            <a:r>
              <a:rPr lang="en-US" sz="1600" b="1" u="sng" dirty="0"/>
              <a:t> (3) </a:t>
            </a:r>
            <a:r>
              <a:rPr lang="en-US" sz="1600" b="1" u="sng" dirty="0" err="1"/>
              <a:t>hari</a:t>
            </a:r>
            <a:r>
              <a:rPr lang="en-US" sz="1600" b="1" u="sng" dirty="0"/>
              <a:t> </a:t>
            </a:r>
            <a:r>
              <a:rPr lang="en-US" sz="1600" b="1" u="sng" dirty="0" err="1"/>
              <a:t>berkerja</a:t>
            </a:r>
            <a:r>
              <a:rPr lang="en-US" sz="1600" b="1" u="sng" dirty="0"/>
              <a:t> </a:t>
            </a:r>
            <a:r>
              <a:rPr lang="en-US" sz="1600" dirty="0" err="1"/>
              <a:t>sebelum</a:t>
            </a:r>
            <a:r>
              <a:rPr lang="en-US" sz="1600" dirty="0"/>
              <a:t> </a:t>
            </a:r>
            <a:r>
              <a:rPr lang="en-US" sz="1600" dirty="0" err="1"/>
              <a:t>tarikh</a:t>
            </a:r>
            <a:r>
              <a:rPr lang="en-US" sz="1600" dirty="0"/>
              <a:t> yang </a:t>
            </a:r>
            <a:r>
              <a:rPr lang="en-US" sz="1600" dirty="0" err="1"/>
              <a:t>dinyatakan</a:t>
            </a:r>
            <a:r>
              <a:rPr lang="en-US" sz="1600" dirty="0"/>
              <a:t> di </a:t>
            </a:r>
            <a:r>
              <a:rPr lang="en-US" sz="1600" dirty="0" err="1"/>
              <a:t>dalam</a:t>
            </a:r>
            <a:r>
              <a:rPr lang="en-US" sz="1600" dirty="0"/>
              <a:t> e-</a:t>
            </a:r>
            <a:r>
              <a:rPr lang="en-US" sz="1600" dirty="0" err="1"/>
              <a:t>mel</a:t>
            </a:r>
            <a:r>
              <a:rPr lang="en-US" sz="1600" dirty="0"/>
              <a:t> </a:t>
            </a:r>
            <a:r>
              <a:rPr lang="en-US" sz="1600" dirty="0" err="1"/>
              <a:t>jemputan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 err="1"/>
              <a:t>Sila</a:t>
            </a:r>
            <a:r>
              <a:rPr lang="en-US" sz="1600" dirty="0"/>
              <a:t> </a:t>
            </a:r>
            <a:r>
              <a:rPr lang="en-US" sz="1600" dirty="0" err="1"/>
              <a:t>sediakan</a:t>
            </a:r>
            <a:r>
              <a:rPr lang="en-US" sz="1600" dirty="0"/>
              <a:t> </a:t>
            </a:r>
            <a:r>
              <a:rPr lang="en-US" sz="1600" i="1" dirty="0"/>
              <a:t>Pitch Deck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dokumen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panduan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/>
              <a:t>Anda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menyediakan</a:t>
            </a:r>
            <a:r>
              <a:rPr lang="en-US" sz="1600" dirty="0"/>
              <a:t> </a:t>
            </a:r>
            <a:r>
              <a:rPr lang="en-US" sz="1600" i="1" dirty="0"/>
              <a:t>Pitch Deck </a:t>
            </a:r>
            <a:r>
              <a:rPr lang="en-US" sz="1600" dirty="0"/>
              <a:t>di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u="sng" dirty="0"/>
              <a:t>Bahasa Malaysia</a:t>
            </a:r>
          </a:p>
          <a:p>
            <a:pPr algn="just"/>
            <a:r>
              <a:rPr lang="en-US" sz="1600" dirty="0"/>
              <a:t>Anda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menambah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mengeluarkan</a:t>
            </a:r>
            <a:r>
              <a:rPr lang="en-US" sz="1600" dirty="0"/>
              <a:t> mana-mana </a:t>
            </a:r>
            <a:r>
              <a:rPr lang="en-US" sz="1600" dirty="0" err="1"/>
              <a:t>slaid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tujuan</a:t>
            </a:r>
            <a:r>
              <a:rPr lang="en-US" sz="1600" dirty="0"/>
              <a:t> </a:t>
            </a:r>
            <a:r>
              <a:rPr lang="en-US" sz="1600" dirty="0" err="1"/>
              <a:t>pembentangan</a:t>
            </a:r>
            <a:r>
              <a:rPr lang="en-US" sz="1600" dirty="0"/>
              <a:t>. </a:t>
            </a:r>
            <a:r>
              <a:rPr lang="en-US" sz="1600" dirty="0" err="1"/>
              <a:t>Walau</a:t>
            </a:r>
            <a:r>
              <a:rPr lang="en-US" sz="1600" dirty="0"/>
              <a:t> </a:t>
            </a:r>
            <a:r>
              <a:rPr lang="en-US" sz="1600" dirty="0" err="1"/>
              <a:t>bagaimanpun</a:t>
            </a:r>
            <a:r>
              <a:rPr lang="en-US" sz="1600" dirty="0"/>
              <a:t>, </a:t>
            </a:r>
            <a:r>
              <a:rPr lang="en-US" sz="1600" dirty="0" err="1"/>
              <a:t>anda</a:t>
            </a:r>
            <a:r>
              <a:rPr lang="en-US" sz="1600" dirty="0"/>
              <a:t> </a:t>
            </a:r>
            <a:r>
              <a:rPr lang="en-US" sz="1600" dirty="0" err="1"/>
              <a:t>digalakkan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memuatkan</a:t>
            </a:r>
            <a:r>
              <a:rPr lang="en-US" sz="1600" dirty="0"/>
              <a:t> </a:t>
            </a:r>
            <a:r>
              <a:rPr lang="en-US" sz="1600" dirty="0" err="1"/>
              <a:t>semua</a:t>
            </a:r>
            <a:r>
              <a:rPr lang="en-US" sz="1600" dirty="0"/>
              <a:t> </a:t>
            </a:r>
            <a:r>
              <a:rPr lang="en-US" sz="1600" dirty="0" err="1"/>
              <a:t>maklumat</a:t>
            </a:r>
            <a:r>
              <a:rPr lang="en-US" sz="1600" dirty="0"/>
              <a:t> </a:t>
            </a:r>
            <a:r>
              <a:rPr lang="en-US" sz="1600" dirty="0" err="1"/>
              <a:t>seperti</a:t>
            </a:r>
            <a:r>
              <a:rPr lang="en-US" sz="1600" dirty="0"/>
              <a:t> yang </a:t>
            </a:r>
            <a:r>
              <a:rPr lang="en-US" sz="1600" dirty="0" err="1"/>
              <a:t>dinyatakan</a:t>
            </a:r>
            <a:r>
              <a:rPr lang="en-US" sz="1600" dirty="0"/>
              <a:t> di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i="1" dirty="0"/>
              <a:t>Pitch Deck</a:t>
            </a:r>
            <a:r>
              <a:rPr lang="en-US" sz="1600" dirty="0"/>
              <a:t>.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contoh</a:t>
            </a:r>
            <a:r>
              <a:rPr lang="en-US" sz="1600" dirty="0"/>
              <a:t>, </a:t>
            </a:r>
            <a:r>
              <a:rPr lang="en-US" sz="1600" dirty="0" err="1"/>
              <a:t>anda</a:t>
            </a:r>
            <a:r>
              <a:rPr lang="en-US" sz="1600" dirty="0"/>
              <a:t> </a:t>
            </a:r>
            <a:r>
              <a:rPr lang="en-US" sz="1600" dirty="0" err="1"/>
              <a:t>mungkin</a:t>
            </a:r>
            <a:r>
              <a:rPr lang="en-US" sz="1600" dirty="0"/>
              <a:t> </a:t>
            </a:r>
            <a:r>
              <a:rPr lang="en-US" sz="1600" dirty="0" err="1"/>
              <a:t>ingin</a:t>
            </a:r>
            <a:r>
              <a:rPr lang="en-US" sz="1600" dirty="0"/>
              <a:t> </a:t>
            </a:r>
            <a:r>
              <a:rPr lang="en-US" sz="1600" dirty="0" err="1"/>
              <a:t>memulakan</a:t>
            </a:r>
            <a:r>
              <a:rPr lang="en-US" sz="1600" dirty="0"/>
              <a:t> </a:t>
            </a:r>
            <a:r>
              <a:rPr lang="en-US" sz="1600" dirty="0" err="1"/>
              <a:t>pembentangan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‘</a:t>
            </a:r>
            <a:r>
              <a:rPr lang="en-US" sz="1600" i="1" dirty="0"/>
              <a:t>Elevator Pitch</a:t>
            </a:r>
            <a:r>
              <a:rPr lang="en-US" sz="1600" dirty="0"/>
              <a:t>’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menonjolkan</a:t>
            </a:r>
            <a:r>
              <a:rPr lang="en-US" sz="1600" dirty="0"/>
              <a:t> </a:t>
            </a:r>
            <a:r>
              <a:rPr lang="en-US" sz="1600" dirty="0" err="1"/>
              <a:t>produk</a:t>
            </a:r>
            <a:r>
              <a:rPr lang="en-US" sz="1600" dirty="0"/>
              <a:t>, </a:t>
            </a:r>
            <a:r>
              <a:rPr lang="en-US" sz="1600" dirty="0" err="1"/>
              <a:t>teknologi</a:t>
            </a:r>
            <a:r>
              <a:rPr lang="en-US" sz="1600" dirty="0"/>
              <a:t> </a:t>
            </a:r>
            <a:r>
              <a:rPr lang="en-US" sz="1600" dirty="0" err="1"/>
              <a:t>dsb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/>
              <a:t>Anda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menyusun</a:t>
            </a:r>
            <a:r>
              <a:rPr lang="en-US" sz="1600" dirty="0"/>
              <a:t> </a:t>
            </a:r>
            <a:r>
              <a:rPr lang="en-US" sz="1600" dirty="0" err="1"/>
              <a:t>semula</a:t>
            </a:r>
            <a:r>
              <a:rPr lang="en-US" sz="1600" dirty="0"/>
              <a:t> </a:t>
            </a:r>
            <a:r>
              <a:rPr lang="en-US" sz="1600" dirty="0" err="1"/>
              <a:t>slaid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menyesuaikannya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gaya</a:t>
            </a:r>
            <a:r>
              <a:rPr lang="en-US" sz="1600" dirty="0"/>
              <a:t> </a:t>
            </a:r>
            <a:r>
              <a:rPr lang="en-US" sz="1600" dirty="0" err="1"/>
              <a:t>pembentangan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 err="1"/>
              <a:t>Jangan</a:t>
            </a:r>
            <a:r>
              <a:rPr lang="en-US" sz="1600" dirty="0"/>
              <a:t> </a:t>
            </a:r>
            <a:r>
              <a:rPr lang="en-US" sz="1600" dirty="0" err="1"/>
              <a:t>sediakan</a:t>
            </a:r>
            <a:r>
              <a:rPr lang="en-US" sz="1600" dirty="0"/>
              <a:t> </a:t>
            </a:r>
            <a:r>
              <a:rPr lang="en-US" sz="1600" i="1" dirty="0"/>
              <a:t>Pitch Deck </a:t>
            </a:r>
            <a:r>
              <a:rPr lang="en-US" sz="1600" dirty="0"/>
              <a:t>di </a:t>
            </a:r>
            <a:r>
              <a:rPr lang="en-US" sz="1600" dirty="0" err="1"/>
              <a:t>dalam</a:t>
            </a:r>
            <a:r>
              <a:rPr lang="en-US" sz="1600" dirty="0"/>
              <a:t> format ‘</a:t>
            </a:r>
            <a:r>
              <a:rPr lang="en-US" sz="1600" dirty="0" err="1"/>
              <a:t>Soal</a:t>
            </a:r>
            <a:r>
              <a:rPr lang="en-US" sz="1600" dirty="0"/>
              <a:t> Jawab’.</a:t>
            </a:r>
          </a:p>
          <a:p>
            <a:pPr algn="just"/>
            <a:r>
              <a:rPr lang="en-US" sz="1600" dirty="0" err="1"/>
              <a:t>Sila</a:t>
            </a:r>
            <a:r>
              <a:rPr lang="en-US" sz="1600" dirty="0"/>
              <a:t> </a:t>
            </a:r>
            <a:r>
              <a:rPr lang="en-US" sz="1600" dirty="0" err="1"/>
              <a:t>sertakan</a:t>
            </a:r>
            <a:r>
              <a:rPr lang="en-US" sz="1600" dirty="0"/>
              <a:t> </a:t>
            </a:r>
            <a:r>
              <a:rPr lang="en-US" sz="1600" i="1" dirty="0"/>
              <a:t>Pitch Deck </a:t>
            </a:r>
            <a:r>
              <a:rPr lang="en-US" sz="1600" dirty="0" err="1"/>
              <a:t>semasa</a:t>
            </a:r>
            <a:r>
              <a:rPr lang="en-US" sz="1600" dirty="0"/>
              <a:t> </a:t>
            </a:r>
            <a:r>
              <a:rPr lang="en-US" sz="1600" dirty="0" err="1"/>
              <a:t>mengemukakan</a:t>
            </a:r>
            <a:r>
              <a:rPr lang="en-US" sz="1600" dirty="0"/>
              <a:t> </a:t>
            </a:r>
            <a:r>
              <a:rPr lang="en-US" sz="1600" dirty="0" err="1"/>
              <a:t>Borang</a:t>
            </a:r>
            <a:r>
              <a:rPr lang="en-US" sz="1600" dirty="0"/>
              <a:t> </a:t>
            </a:r>
            <a:r>
              <a:rPr lang="en-US" sz="1600" dirty="0" err="1"/>
              <a:t>Pendaftaran</a:t>
            </a:r>
            <a:r>
              <a:rPr lang="en-US" sz="1600" dirty="0"/>
              <a:t> </a:t>
            </a:r>
            <a:r>
              <a:rPr lang="en-US" sz="1600" i="1" dirty="0"/>
              <a:t>Pitching</a:t>
            </a:r>
            <a:r>
              <a:rPr lang="en-US" sz="1600" dirty="0"/>
              <a:t> (</a:t>
            </a:r>
            <a:r>
              <a:rPr lang="en-US" sz="1600" i="1" dirty="0"/>
              <a:t>Pitching Registration Form</a:t>
            </a:r>
            <a:r>
              <a:rPr lang="en-US" sz="1600" dirty="0"/>
              <a:t>). </a:t>
            </a:r>
          </a:p>
          <a:p>
            <a:pPr algn="just"/>
            <a:r>
              <a:rPr lang="en-US" sz="1600" b="1" dirty="0" err="1"/>
              <a:t>Penerimaan</a:t>
            </a:r>
            <a:r>
              <a:rPr lang="en-US" sz="1600" b="1" dirty="0"/>
              <a:t> </a:t>
            </a:r>
            <a:r>
              <a:rPr lang="en-US" sz="1600" b="1" dirty="0" err="1"/>
              <a:t>sebarang</a:t>
            </a:r>
            <a:r>
              <a:rPr lang="en-US" sz="1600" b="1" dirty="0"/>
              <a:t> </a:t>
            </a:r>
            <a:r>
              <a:rPr lang="en-US" sz="1600" b="1" dirty="0" err="1"/>
              <a:t>perubahan</a:t>
            </a:r>
            <a:r>
              <a:rPr lang="en-US" sz="1600" b="1" dirty="0"/>
              <a:t> </a:t>
            </a:r>
            <a:r>
              <a:rPr lang="en-US" sz="1600" b="1" dirty="0" err="1"/>
              <a:t>ke</a:t>
            </a:r>
            <a:r>
              <a:rPr lang="en-US" sz="1600" b="1" dirty="0"/>
              <a:t> </a:t>
            </a:r>
            <a:r>
              <a:rPr lang="en-US" sz="1600" b="1" dirty="0" err="1"/>
              <a:t>atas</a:t>
            </a:r>
            <a:r>
              <a:rPr lang="en-US" sz="1600" b="1" dirty="0"/>
              <a:t> </a:t>
            </a:r>
            <a:r>
              <a:rPr lang="en-US" sz="1600" b="1" i="1" dirty="0"/>
              <a:t>Pitch Deck </a:t>
            </a:r>
            <a:r>
              <a:rPr lang="en-US" sz="1600" b="1" dirty="0" err="1"/>
              <a:t>selepas</a:t>
            </a:r>
            <a:r>
              <a:rPr lang="en-US" sz="1600" b="1" dirty="0"/>
              <a:t> </a:t>
            </a:r>
            <a:r>
              <a:rPr lang="en-US" sz="1600" b="1" dirty="0" err="1"/>
              <a:t>penghantaran</a:t>
            </a:r>
            <a:r>
              <a:rPr lang="en-US" sz="1600" b="1" dirty="0"/>
              <a:t> </a:t>
            </a:r>
            <a:r>
              <a:rPr lang="en-US" sz="1600" b="1" dirty="0" err="1"/>
              <a:t>Borang</a:t>
            </a:r>
            <a:r>
              <a:rPr lang="en-US" sz="1600" b="1" dirty="0"/>
              <a:t> </a:t>
            </a:r>
            <a:r>
              <a:rPr lang="en-US" sz="1600" b="1" dirty="0" err="1"/>
              <a:t>Pendaftaran</a:t>
            </a:r>
            <a:r>
              <a:rPr lang="en-US" sz="1600" b="1" dirty="0"/>
              <a:t> </a:t>
            </a:r>
            <a:r>
              <a:rPr lang="en-US" sz="1600" b="1" i="1" dirty="0"/>
              <a:t>Pitching</a:t>
            </a:r>
            <a:r>
              <a:rPr lang="en-US" sz="1600" b="1" dirty="0"/>
              <a:t> </a:t>
            </a:r>
            <a:r>
              <a:rPr lang="en-US" sz="1600" b="1" dirty="0" err="1"/>
              <a:t>adalah</a:t>
            </a:r>
            <a:r>
              <a:rPr lang="en-US" sz="1600" b="1" dirty="0"/>
              <a:t> </a:t>
            </a:r>
            <a:r>
              <a:rPr lang="en-US" sz="1600" b="1" dirty="0" err="1"/>
              <a:t>tertakluk</a:t>
            </a:r>
            <a:r>
              <a:rPr lang="en-US" sz="1600" b="1" dirty="0"/>
              <a:t> </a:t>
            </a:r>
            <a:r>
              <a:rPr lang="en-US" sz="1600" b="1" dirty="0" err="1"/>
              <a:t>ke</a:t>
            </a:r>
            <a:r>
              <a:rPr lang="en-US" sz="1600" b="1" dirty="0"/>
              <a:t> </a:t>
            </a:r>
            <a:r>
              <a:rPr lang="en-US" sz="1600" b="1" dirty="0" err="1"/>
              <a:t>atas</a:t>
            </a:r>
            <a:r>
              <a:rPr lang="en-US" sz="1600" b="1" dirty="0"/>
              <a:t> </a:t>
            </a:r>
            <a:r>
              <a:rPr lang="en-US" sz="1600" b="1" dirty="0" err="1"/>
              <a:t>budi</a:t>
            </a:r>
            <a:r>
              <a:rPr lang="en-US" sz="1600" b="1" dirty="0"/>
              <a:t> </a:t>
            </a:r>
            <a:r>
              <a:rPr lang="en-US" sz="1600" b="1" dirty="0" err="1"/>
              <a:t>bicara</a:t>
            </a:r>
            <a:r>
              <a:rPr lang="en-US" sz="1600" b="1" dirty="0"/>
              <a:t> </a:t>
            </a:r>
            <a:r>
              <a:rPr lang="en-US" sz="1600" b="1" dirty="0" err="1"/>
              <a:t>pihak</a:t>
            </a:r>
            <a:r>
              <a:rPr lang="en-US" sz="1600" b="1" dirty="0"/>
              <a:t> </a:t>
            </a:r>
            <a:r>
              <a:rPr lang="en-US" sz="1600" b="1" dirty="0" err="1"/>
              <a:t>pengurusan</a:t>
            </a:r>
            <a:r>
              <a:rPr lang="en-US" sz="1600" b="1" dirty="0"/>
              <a:t>.</a:t>
            </a:r>
            <a:endParaRPr lang="en-US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94788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 err="1"/>
              <a:t>Teknologi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1257300"/>
            <a:ext cx="8229600" cy="384478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just"/>
            <a:r>
              <a:rPr lang="en-US" sz="1800" dirty="0" err="1">
                <a:latin typeface="Calibri" charset="0"/>
              </a:rPr>
              <a:t>Jelaskan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dengan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ringkas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teknologi</a:t>
            </a:r>
            <a:r>
              <a:rPr lang="en-US" sz="1800" dirty="0">
                <a:latin typeface="Calibri" charset="0"/>
              </a:rPr>
              <a:t>/proses/</a:t>
            </a:r>
            <a:r>
              <a:rPr lang="en-US" sz="1800" dirty="0" err="1">
                <a:latin typeface="Calibri" charset="0"/>
              </a:rPr>
              <a:t>mekanisma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disebalik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cadangan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penyelesaian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anda</a:t>
            </a:r>
            <a:r>
              <a:rPr lang="en-US" sz="1800" dirty="0">
                <a:latin typeface="Calibri" charset="0"/>
              </a:rPr>
              <a:t>.</a:t>
            </a:r>
          </a:p>
          <a:p>
            <a:pPr algn="just"/>
            <a:r>
              <a:rPr lang="en-US" sz="1800" dirty="0" err="1">
                <a:latin typeface="Calibri" charset="0"/>
              </a:rPr>
              <a:t>Nyatakan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sumber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teknologi</a:t>
            </a:r>
            <a:endParaRPr lang="en-US" sz="1800" dirty="0">
              <a:latin typeface="Calibri" charset="0"/>
            </a:endParaRPr>
          </a:p>
          <a:p>
            <a:pPr lvl="1" algn="just"/>
            <a:r>
              <a:rPr lang="en-US" sz="1800" dirty="0" err="1">
                <a:latin typeface="Calibri" charset="0"/>
              </a:rPr>
              <a:t>Penyelidikan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dalaman</a:t>
            </a:r>
            <a:endParaRPr lang="en-US" sz="1800" dirty="0">
              <a:latin typeface="Calibri" charset="0"/>
            </a:endParaRPr>
          </a:p>
          <a:p>
            <a:pPr lvl="1" algn="just"/>
            <a:r>
              <a:rPr lang="en-US" sz="1800" dirty="0" err="1">
                <a:latin typeface="Calibri" charset="0"/>
              </a:rPr>
              <a:t>Kolaborasi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bersama-sama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universiti</a:t>
            </a:r>
            <a:r>
              <a:rPr lang="en-US" sz="1800" dirty="0">
                <a:latin typeface="Calibri" charset="0"/>
              </a:rPr>
              <a:t>, </a:t>
            </a:r>
            <a:r>
              <a:rPr lang="en-US" sz="1800" dirty="0" err="1">
                <a:latin typeface="Calibri" charset="0"/>
              </a:rPr>
              <a:t>intitut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penyelidikan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dsb</a:t>
            </a:r>
            <a:endParaRPr lang="en-US" sz="1800" dirty="0">
              <a:latin typeface="Calibri" charset="0"/>
            </a:endParaRPr>
          </a:p>
          <a:p>
            <a:pPr lvl="1" algn="just"/>
            <a:r>
              <a:rPr lang="en-US" sz="1800" dirty="0" err="1">
                <a:latin typeface="Calibri" charset="0"/>
              </a:rPr>
              <a:t>Perolehan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teknologi</a:t>
            </a:r>
            <a:r>
              <a:rPr lang="en-US" sz="1800" dirty="0">
                <a:latin typeface="Calibri" charset="0"/>
              </a:rPr>
              <a:t> (</a:t>
            </a:r>
            <a:r>
              <a:rPr lang="en-US" sz="1800" dirty="0" err="1">
                <a:latin typeface="Calibri" charset="0"/>
              </a:rPr>
              <a:t>asing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atau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tempatan</a:t>
            </a:r>
            <a:r>
              <a:rPr lang="en-US" sz="1800" dirty="0">
                <a:latin typeface="Calibri" charset="0"/>
              </a:rPr>
              <a:t>)</a:t>
            </a:r>
          </a:p>
          <a:p>
            <a:pPr lvl="1" algn="just"/>
            <a:r>
              <a:rPr lang="en-US" sz="1800" dirty="0">
                <a:latin typeface="Calibri" charset="0"/>
              </a:rPr>
              <a:t>Lain-lain (</a:t>
            </a:r>
            <a:r>
              <a:rPr lang="en-US" sz="1800" dirty="0" err="1">
                <a:latin typeface="Calibri" charset="0"/>
              </a:rPr>
              <a:t>sila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nyatakan</a:t>
            </a:r>
            <a:r>
              <a:rPr lang="en-US" sz="1800" dirty="0">
                <a:latin typeface="Calibri" charset="0"/>
              </a:rPr>
              <a:t>)</a:t>
            </a:r>
          </a:p>
          <a:p>
            <a:pPr algn="just"/>
            <a:r>
              <a:rPr lang="en-US" sz="1800" dirty="0" err="1">
                <a:latin typeface="Calibri" charset="0"/>
              </a:rPr>
              <a:t>Nyatakan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keunikan</a:t>
            </a:r>
            <a:r>
              <a:rPr lang="en-US" sz="1800" dirty="0">
                <a:latin typeface="Calibri" charset="0"/>
              </a:rPr>
              <a:t>, </a:t>
            </a:r>
            <a:r>
              <a:rPr lang="en-US" sz="1800" dirty="0" err="1">
                <a:latin typeface="Calibri" charset="0"/>
              </a:rPr>
              <a:t>perbezaan</a:t>
            </a:r>
            <a:r>
              <a:rPr lang="en-US" sz="1800" dirty="0">
                <a:latin typeface="Calibri" charset="0"/>
              </a:rPr>
              <a:t> dan </a:t>
            </a:r>
            <a:r>
              <a:rPr lang="en-US" sz="1800" dirty="0" err="1">
                <a:latin typeface="Calibri" charset="0"/>
              </a:rPr>
              <a:t>kelestarian</a:t>
            </a:r>
            <a:r>
              <a:rPr lang="en-US" sz="1800" dirty="0">
                <a:latin typeface="Calibri" charset="0"/>
              </a:rPr>
              <a:t> (</a:t>
            </a:r>
            <a:r>
              <a:rPr lang="en-US" sz="1800" i="1" dirty="0">
                <a:latin typeface="Calibri" charset="0"/>
              </a:rPr>
              <a:t>sustainable</a:t>
            </a:r>
            <a:r>
              <a:rPr lang="en-US" sz="1800" dirty="0">
                <a:latin typeface="Calibri" charset="0"/>
              </a:rPr>
              <a:t>) </a:t>
            </a:r>
            <a:r>
              <a:rPr lang="en-US" sz="1800" dirty="0" err="1">
                <a:latin typeface="Calibri" charset="0"/>
              </a:rPr>
              <a:t>cadangan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penyelesaian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anda</a:t>
            </a:r>
            <a:r>
              <a:rPr lang="en-US" sz="1800" dirty="0">
                <a:latin typeface="Calibri" charset="0"/>
              </a:rPr>
              <a:t>.</a:t>
            </a:r>
          </a:p>
          <a:p>
            <a:pPr lvl="1" algn="just"/>
            <a:r>
              <a:rPr lang="en-US" sz="1800" dirty="0" err="1">
                <a:latin typeface="Calibri" charset="0"/>
              </a:rPr>
              <a:t>Bagaimanakah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ianya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dilindungi</a:t>
            </a:r>
            <a:r>
              <a:rPr lang="en-US" sz="1800" dirty="0">
                <a:latin typeface="Calibri" charset="0"/>
              </a:rPr>
              <a:t>?</a:t>
            </a:r>
          </a:p>
          <a:p>
            <a:pPr lvl="1" algn="just"/>
            <a:r>
              <a:rPr lang="en-US" sz="1800" dirty="0">
                <a:latin typeface="Calibri" charset="0"/>
              </a:rPr>
              <a:t>Status </a:t>
            </a:r>
            <a:r>
              <a:rPr lang="en-US" sz="1800" dirty="0" err="1">
                <a:latin typeface="Calibri" charset="0"/>
              </a:rPr>
              <a:t>terkini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Harta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Intelek</a:t>
            </a:r>
            <a:r>
              <a:rPr lang="en-US" sz="1800" dirty="0">
                <a:latin typeface="Calibri" charset="0"/>
              </a:rPr>
              <a:t> (Intellectual Property (IP))</a:t>
            </a:r>
          </a:p>
          <a:p>
            <a:pPr algn="just"/>
            <a:r>
              <a:rPr lang="en-US" sz="1800" dirty="0">
                <a:latin typeface="Calibri" charset="0"/>
              </a:rPr>
              <a:t>Status </a:t>
            </a:r>
            <a:r>
              <a:rPr lang="en-US" sz="1800" dirty="0" err="1">
                <a:latin typeface="Calibri" charset="0"/>
              </a:rPr>
              <a:t>terkini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pembangunan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teknologi</a:t>
            </a:r>
            <a:r>
              <a:rPr lang="en-US" sz="1800" dirty="0">
                <a:latin typeface="Calibri" charset="0"/>
              </a:rPr>
              <a:t> dan </a:t>
            </a:r>
            <a:r>
              <a:rPr lang="en-US" sz="1800" dirty="0" err="1">
                <a:latin typeface="Calibri" charset="0"/>
              </a:rPr>
              <a:t>keputusan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kajian</a:t>
            </a:r>
            <a:r>
              <a:rPr lang="en-US" sz="1800" dirty="0">
                <a:latin typeface="Calibri" charset="0"/>
              </a:rPr>
              <a:t>.</a:t>
            </a:r>
          </a:p>
          <a:p>
            <a:pPr algn="just"/>
            <a:r>
              <a:rPr lang="en-US" sz="1800" dirty="0" err="1">
                <a:latin typeface="Calibri" charset="0"/>
              </a:rPr>
              <a:t>Penjelasan</a:t>
            </a:r>
            <a:r>
              <a:rPr lang="en-US" sz="1800" dirty="0">
                <a:latin typeface="Calibri" charset="0"/>
              </a:rPr>
              <a:t> yang </a:t>
            </a:r>
            <a:r>
              <a:rPr lang="en-US" sz="1800" dirty="0" err="1">
                <a:latin typeface="Calibri" charset="0"/>
              </a:rPr>
              <a:t>diberikan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perlulah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ringkas</a:t>
            </a:r>
            <a:r>
              <a:rPr lang="en-US" sz="1800" dirty="0">
                <a:latin typeface="Calibri" charset="0"/>
              </a:rPr>
              <a:t> dan  </a:t>
            </a:r>
            <a:r>
              <a:rPr lang="en-US" sz="1800" dirty="0" err="1">
                <a:latin typeface="Calibri" charset="0"/>
              </a:rPr>
              <a:t>mudah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difahami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bagi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seksyen</a:t>
            </a:r>
            <a:r>
              <a:rPr lang="en-US" sz="1800" dirty="0">
                <a:latin typeface="Calibri" charset="0"/>
              </a:rPr>
              <a:t> </a:t>
            </a:r>
            <a:r>
              <a:rPr lang="en-US" sz="1800" dirty="0" err="1">
                <a:latin typeface="Calibri" charset="0"/>
              </a:rPr>
              <a:t>ini</a:t>
            </a:r>
            <a:r>
              <a:rPr lang="en-US" sz="1800" dirty="0">
                <a:latin typeface="Calibri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4446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 err="1"/>
              <a:t>Peluang</a:t>
            </a:r>
            <a:r>
              <a:rPr lang="en-GB" b="1" dirty="0"/>
              <a:t> </a:t>
            </a:r>
            <a:r>
              <a:rPr lang="en-GB" b="1" dirty="0" err="1"/>
              <a:t>Saiz</a:t>
            </a:r>
            <a:r>
              <a:rPr lang="en-GB" b="1" dirty="0"/>
              <a:t> </a:t>
            </a:r>
            <a:r>
              <a:rPr lang="en-GB" b="1" dirty="0" err="1"/>
              <a:t>Pasaran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981489"/>
            <a:ext cx="8229600" cy="4059638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n-GB" sz="2400" dirty="0" err="1"/>
              <a:t>Nyatakan</a:t>
            </a:r>
            <a:r>
              <a:rPr lang="en-GB" sz="2400" dirty="0"/>
              <a:t> </a:t>
            </a:r>
            <a:r>
              <a:rPr lang="en-GB" sz="2400" dirty="0" err="1"/>
              <a:t>segmen-segmen</a:t>
            </a:r>
            <a:r>
              <a:rPr lang="en-GB" sz="2400" dirty="0"/>
              <a:t> </a:t>
            </a:r>
            <a:r>
              <a:rPr lang="en-GB" sz="2400" dirty="0" err="1"/>
              <a:t>pasaran</a:t>
            </a:r>
            <a:r>
              <a:rPr lang="en-GB" sz="2400" dirty="0"/>
              <a:t> </a:t>
            </a:r>
            <a:r>
              <a:rPr lang="en-GB" sz="2400" dirty="0" err="1"/>
              <a:t>bagi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/</a:t>
            </a:r>
            <a:r>
              <a:rPr lang="en-GB" sz="2400" dirty="0" err="1"/>
              <a:t>servis</a:t>
            </a:r>
            <a:r>
              <a:rPr lang="en-GB" sz="2400" dirty="0"/>
              <a:t> yang </a:t>
            </a:r>
            <a:r>
              <a:rPr lang="en-GB" sz="2400" dirty="0" err="1"/>
              <a:t>dicadangkan</a:t>
            </a:r>
            <a:r>
              <a:rPr lang="en-GB" sz="2400" dirty="0"/>
              <a:t>– </a:t>
            </a:r>
            <a:r>
              <a:rPr lang="en-GB" sz="2400" dirty="0" err="1"/>
              <a:t>Jumlah</a:t>
            </a:r>
            <a:r>
              <a:rPr lang="en-GB" sz="2400" dirty="0"/>
              <a:t> </a:t>
            </a:r>
            <a:r>
              <a:rPr lang="en-GB" sz="2400" dirty="0" err="1"/>
              <a:t>Pasaran</a:t>
            </a:r>
            <a:r>
              <a:rPr lang="en-GB" sz="2400" dirty="0"/>
              <a:t> Yang </a:t>
            </a:r>
            <a:r>
              <a:rPr lang="en-GB" sz="2400" dirty="0" err="1"/>
              <a:t>Boleh</a:t>
            </a:r>
            <a:r>
              <a:rPr lang="en-GB" sz="2400" dirty="0"/>
              <a:t> </a:t>
            </a:r>
            <a:r>
              <a:rPr lang="en-GB" sz="2400" dirty="0" err="1"/>
              <a:t>Disasarkan</a:t>
            </a:r>
            <a:r>
              <a:rPr lang="en-GB" sz="2400" dirty="0"/>
              <a:t> (</a:t>
            </a:r>
            <a:r>
              <a:rPr lang="en-GB" sz="2400" i="1" dirty="0"/>
              <a:t>Total Addressable Market (TAM)</a:t>
            </a:r>
            <a:r>
              <a:rPr lang="en-GB" sz="2400" dirty="0"/>
              <a:t>), Nilai </a:t>
            </a:r>
            <a:r>
              <a:rPr lang="en-GB" sz="2400" dirty="0" err="1"/>
              <a:t>Spesifik</a:t>
            </a:r>
            <a:r>
              <a:rPr lang="en-GB" sz="2400" dirty="0"/>
              <a:t> Yang </a:t>
            </a:r>
            <a:r>
              <a:rPr lang="en-GB" sz="2400" dirty="0" err="1"/>
              <a:t>Boleh</a:t>
            </a:r>
            <a:r>
              <a:rPr lang="en-GB" sz="2400" dirty="0"/>
              <a:t> </a:t>
            </a:r>
            <a:r>
              <a:rPr lang="en-GB" sz="2400" dirty="0" err="1"/>
              <a:t>Disasarkan</a:t>
            </a:r>
            <a:r>
              <a:rPr lang="en-GB" sz="2400" dirty="0"/>
              <a:t> (</a:t>
            </a:r>
            <a:r>
              <a:rPr lang="en-GB" sz="2400" i="1" dirty="0"/>
              <a:t>Specific/Serviceable Addressable Market (SAM)</a:t>
            </a:r>
            <a:r>
              <a:rPr lang="en-GB" sz="2400" dirty="0"/>
              <a:t>), Nilai </a:t>
            </a:r>
            <a:r>
              <a:rPr lang="en-GB" sz="2400" dirty="0" err="1"/>
              <a:t>Spesifik</a:t>
            </a:r>
            <a:r>
              <a:rPr lang="en-GB" sz="2400" dirty="0"/>
              <a:t> Yang </a:t>
            </a:r>
            <a:r>
              <a:rPr lang="en-GB" sz="2400" dirty="0" err="1"/>
              <a:t>Boleh</a:t>
            </a:r>
            <a:r>
              <a:rPr lang="en-GB" sz="2400" dirty="0"/>
              <a:t> </a:t>
            </a:r>
            <a:r>
              <a:rPr lang="en-GB" sz="2400" dirty="0" err="1"/>
              <a:t>Diperolehi</a:t>
            </a:r>
            <a:r>
              <a:rPr lang="en-GB" sz="2400" dirty="0"/>
              <a:t> (</a:t>
            </a:r>
            <a:r>
              <a:rPr lang="en-GB" sz="2400" i="1" dirty="0"/>
              <a:t>Specific/Serviceable Obtainable Market (SOM)</a:t>
            </a:r>
            <a:r>
              <a:rPr lang="en-GB" sz="2400" dirty="0"/>
              <a:t>)</a:t>
            </a:r>
          </a:p>
          <a:p>
            <a:r>
              <a:rPr lang="en-GB" sz="2400" dirty="0" err="1"/>
              <a:t>Sila</a:t>
            </a:r>
            <a:r>
              <a:rPr lang="en-GB" sz="2400" dirty="0"/>
              <a:t> </a:t>
            </a:r>
            <a:r>
              <a:rPr lang="en-GB" sz="2400" dirty="0" err="1"/>
              <a:t>nyatakan</a:t>
            </a:r>
            <a:r>
              <a:rPr lang="en-GB" sz="2400" dirty="0"/>
              <a:t> </a:t>
            </a:r>
            <a:r>
              <a:rPr lang="en-GB" sz="2400" dirty="0" err="1"/>
              <a:t>andaian</a:t>
            </a:r>
            <a:r>
              <a:rPr lang="en-GB" sz="2400" dirty="0"/>
              <a:t> (</a:t>
            </a:r>
            <a:r>
              <a:rPr lang="en-GB" sz="2400" i="1" dirty="0"/>
              <a:t>assumptions</a:t>
            </a:r>
            <a:r>
              <a:rPr lang="en-GB" sz="2400" dirty="0"/>
              <a:t>), </a:t>
            </a:r>
            <a:r>
              <a:rPr lang="en-GB" sz="2400" dirty="0" err="1"/>
              <a:t>jika</a:t>
            </a:r>
            <a:r>
              <a:rPr lang="en-GB" sz="2400" dirty="0"/>
              <a:t> </a:t>
            </a:r>
            <a:r>
              <a:rPr lang="en-GB" sz="2400" dirty="0" err="1"/>
              <a:t>ada</a:t>
            </a:r>
            <a:r>
              <a:rPr lang="en-GB" sz="2400" dirty="0"/>
              <a:t>.</a:t>
            </a:r>
          </a:p>
          <a:p>
            <a:r>
              <a:rPr lang="en-GB" sz="2400" dirty="0" err="1"/>
              <a:t>Berapa</a:t>
            </a:r>
            <a:r>
              <a:rPr lang="en-GB" sz="2400" dirty="0"/>
              <a:t> </a:t>
            </a:r>
            <a:r>
              <a:rPr lang="en-GB" sz="2400" dirty="0" err="1"/>
              <a:t>besar</a:t>
            </a:r>
            <a:r>
              <a:rPr lang="en-GB" sz="2400" dirty="0"/>
              <a:t> </a:t>
            </a:r>
            <a:r>
              <a:rPr lang="en-GB" sz="2400" dirty="0" err="1"/>
              <a:t>peluang</a:t>
            </a:r>
            <a:r>
              <a:rPr lang="en-GB" sz="2400" dirty="0"/>
              <a:t> </a:t>
            </a:r>
            <a:r>
              <a:rPr lang="en-GB" sz="2400" dirty="0" err="1"/>
              <a:t>perniagaan</a:t>
            </a:r>
            <a:r>
              <a:rPr lang="en-GB" sz="2400" dirty="0"/>
              <a:t>?</a:t>
            </a:r>
          </a:p>
          <a:p>
            <a:r>
              <a:rPr lang="en-GB" sz="2400" dirty="0" err="1"/>
              <a:t>Berapakan</a:t>
            </a:r>
            <a:r>
              <a:rPr lang="en-GB" sz="2400" dirty="0"/>
              <a:t> </a:t>
            </a:r>
            <a:r>
              <a:rPr lang="en-GB" sz="2400" dirty="0" err="1"/>
              <a:t>kadar</a:t>
            </a:r>
            <a:r>
              <a:rPr lang="en-GB" sz="2400" dirty="0"/>
              <a:t> </a:t>
            </a:r>
            <a:r>
              <a:rPr lang="en-GB" sz="2400" dirty="0" err="1"/>
              <a:t>pertumbuhan</a:t>
            </a:r>
            <a:r>
              <a:rPr lang="en-GB" sz="2400" dirty="0"/>
              <a:t>?</a:t>
            </a:r>
          </a:p>
          <a:p>
            <a:r>
              <a:rPr lang="en-GB" sz="2400" dirty="0" err="1"/>
              <a:t>Sila</a:t>
            </a:r>
            <a:r>
              <a:rPr lang="en-GB" sz="2400" dirty="0"/>
              <a:t> </a:t>
            </a:r>
            <a:r>
              <a:rPr lang="en-GB" sz="2400" dirty="0" err="1"/>
              <a:t>nyatakan</a:t>
            </a:r>
            <a:r>
              <a:rPr lang="en-GB" sz="2400" dirty="0"/>
              <a:t> </a:t>
            </a:r>
            <a:r>
              <a:rPr lang="en-GB" sz="2400" dirty="0" err="1"/>
              <a:t>sumber</a:t>
            </a:r>
            <a:r>
              <a:rPr lang="en-GB" sz="2400" dirty="0"/>
              <a:t> </a:t>
            </a:r>
            <a:r>
              <a:rPr lang="en-GB" sz="2400" dirty="0" err="1"/>
              <a:t>analisa</a:t>
            </a:r>
            <a:r>
              <a:rPr lang="en-GB" sz="2400" dirty="0"/>
              <a:t> </a:t>
            </a:r>
            <a:r>
              <a:rPr lang="en-GB" sz="2400" dirty="0" err="1"/>
              <a:t>pasaran</a:t>
            </a:r>
            <a:r>
              <a:rPr lang="en-GB" sz="2400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254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37154-D6E3-47AE-85AE-BD559139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/>
              <a:t>Lanskap</a:t>
            </a:r>
            <a:r>
              <a:rPr lang="en-MY" dirty="0"/>
              <a:t> </a:t>
            </a:r>
            <a:r>
              <a:rPr lang="en-MY" dirty="0" err="1"/>
              <a:t>Persaingan</a:t>
            </a:r>
            <a:r>
              <a:rPr lang="en-MY" dirty="0"/>
              <a:t> </a:t>
            </a:r>
            <a:r>
              <a:rPr lang="en-MY" dirty="0" err="1"/>
              <a:t>Pasaran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0B4509-EFE5-4899-B045-44AEC5023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57274"/>
            <a:ext cx="6150334" cy="393327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CEE12C-333B-4638-9E2B-19A1BBBB9836}"/>
              </a:ext>
            </a:extLst>
          </p:cNvPr>
          <p:cNvSpPr txBox="1">
            <a:spLocks/>
          </p:cNvSpPr>
          <p:nvPr/>
        </p:nvSpPr>
        <p:spPr>
          <a:xfrm>
            <a:off x="6774510" y="1257300"/>
            <a:ext cx="1912289" cy="97701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dirty="0"/>
              <a:t>* Jika </a:t>
            </a:r>
            <a:r>
              <a:rPr lang="en-GB" sz="1400" dirty="0" err="1"/>
              <a:t>anda</a:t>
            </a:r>
            <a:r>
              <a:rPr lang="en-GB" sz="1400" dirty="0"/>
              <a:t> </a:t>
            </a:r>
            <a:r>
              <a:rPr lang="en-GB" sz="1400" dirty="0" err="1"/>
              <a:t>memilih</a:t>
            </a:r>
            <a:r>
              <a:rPr lang="en-GB" sz="1400" dirty="0"/>
              <a:t> </a:t>
            </a:r>
            <a:r>
              <a:rPr lang="en-GB" sz="1400" dirty="0" err="1"/>
              <a:t>untuk</a:t>
            </a:r>
            <a:r>
              <a:rPr lang="en-GB" sz="1400" dirty="0"/>
              <a:t> </a:t>
            </a:r>
            <a:r>
              <a:rPr lang="en-GB" sz="1400" dirty="0" err="1"/>
              <a:t>menunjukkan</a:t>
            </a:r>
            <a:r>
              <a:rPr lang="en-GB" sz="1400" dirty="0"/>
              <a:t> di mana </a:t>
            </a:r>
            <a:r>
              <a:rPr lang="en-GB" sz="1400" dirty="0" err="1"/>
              <a:t>anda</a:t>
            </a:r>
            <a:r>
              <a:rPr lang="en-GB" sz="1400" dirty="0"/>
              <a:t> </a:t>
            </a:r>
            <a:r>
              <a:rPr lang="en-GB" sz="1400" dirty="0" err="1"/>
              <a:t>berbanding</a:t>
            </a:r>
            <a:r>
              <a:rPr lang="en-GB" sz="1400" dirty="0"/>
              <a:t> </a:t>
            </a:r>
            <a:r>
              <a:rPr lang="en-GB" sz="1400" dirty="0" err="1"/>
              <a:t>pesaing-pesaing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154645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 err="1"/>
              <a:t>Strategi</a:t>
            </a:r>
            <a:r>
              <a:rPr lang="en-GB" dirty="0"/>
              <a:t> </a:t>
            </a:r>
            <a:r>
              <a:rPr lang="en-GB" dirty="0" err="1"/>
              <a:t>Pasaran</a:t>
            </a:r>
            <a:endParaRPr lang="en-GB" b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BE2A36-8FF9-4D85-B2A0-DCC19D63DD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837463"/>
              </p:ext>
            </p:extLst>
          </p:nvPr>
        </p:nvGraphicFramePr>
        <p:xfrm>
          <a:off x="1826148" y="3581953"/>
          <a:ext cx="6673796" cy="1844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8449">
                  <a:extLst>
                    <a:ext uri="{9D8B030D-6E8A-4147-A177-3AD203B41FA5}">
                      <a16:colId xmlns:a16="http://schemas.microsoft.com/office/drawing/2014/main" val="1809084307"/>
                    </a:ext>
                  </a:extLst>
                </a:gridCol>
                <a:gridCol w="1668449">
                  <a:extLst>
                    <a:ext uri="{9D8B030D-6E8A-4147-A177-3AD203B41FA5}">
                      <a16:colId xmlns:a16="http://schemas.microsoft.com/office/drawing/2014/main" val="3694788169"/>
                    </a:ext>
                  </a:extLst>
                </a:gridCol>
                <a:gridCol w="1420634">
                  <a:extLst>
                    <a:ext uri="{9D8B030D-6E8A-4147-A177-3AD203B41FA5}">
                      <a16:colId xmlns:a16="http://schemas.microsoft.com/office/drawing/2014/main" val="3428751556"/>
                    </a:ext>
                  </a:extLst>
                </a:gridCol>
                <a:gridCol w="1916264">
                  <a:extLst>
                    <a:ext uri="{9D8B030D-6E8A-4147-A177-3AD203B41FA5}">
                      <a16:colId xmlns:a16="http://schemas.microsoft.com/office/drawing/2014/main" val="3360129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 err="1"/>
                        <a:t>Tarikan</a:t>
                      </a:r>
                      <a:r>
                        <a:rPr lang="en-MY" sz="1400" dirty="0"/>
                        <a:t> (</a:t>
                      </a:r>
                      <a:r>
                        <a:rPr lang="en-MY" sz="1400" i="1" dirty="0"/>
                        <a:t>Traction</a:t>
                      </a:r>
                      <a:r>
                        <a:rPr lang="en-MY" sz="1400" dirty="0"/>
                        <a:t>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/>
                        <a:t>Bina (</a:t>
                      </a:r>
                      <a:r>
                        <a:rPr lang="en-MY" sz="1400" i="1" dirty="0"/>
                        <a:t>Build</a:t>
                      </a:r>
                      <a:r>
                        <a:rPr lang="en-MY" sz="1400" dirty="0"/>
                        <a:t>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 err="1"/>
                        <a:t>Pertumbuhan</a:t>
                      </a:r>
                      <a:r>
                        <a:rPr lang="en-MY" sz="1400" dirty="0"/>
                        <a:t> (</a:t>
                      </a:r>
                      <a:r>
                        <a:rPr lang="en-MY" sz="1400" i="1" dirty="0"/>
                        <a:t>Scale</a:t>
                      </a:r>
                      <a:r>
                        <a:rPr lang="en-MY" sz="1400" dirty="0"/>
                        <a:t>)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411363"/>
                  </a:ext>
                </a:extLst>
              </a:tr>
              <a:tr h="373381">
                <a:tc>
                  <a:txBody>
                    <a:bodyPr/>
                    <a:lstStyle/>
                    <a:p>
                      <a:r>
                        <a:rPr lang="en-MY" sz="1400" dirty="0" err="1"/>
                        <a:t>Pengguna</a:t>
                      </a:r>
                      <a:r>
                        <a:rPr lang="en-MY" sz="1400" dirty="0"/>
                        <a:t> Yang </a:t>
                      </a:r>
                      <a:r>
                        <a:rPr lang="en-MY" sz="1400" dirty="0" err="1"/>
                        <a:t>Disasarkan</a:t>
                      </a:r>
                      <a:r>
                        <a:rPr lang="en-MY" sz="1400" dirty="0"/>
                        <a:t> dan </a:t>
                      </a:r>
                      <a:r>
                        <a:rPr lang="en-MY" sz="1400" dirty="0" err="1"/>
                        <a:t>Tawaran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64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sz="1400" dirty="0"/>
                        <a:t>Kawasan </a:t>
                      </a:r>
                      <a:r>
                        <a:rPr lang="en-MY" sz="1400" dirty="0" err="1"/>
                        <a:t>Sasaran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927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sz="1400" dirty="0" err="1"/>
                        <a:t>Jualan</a:t>
                      </a:r>
                      <a:r>
                        <a:rPr lang="en-MY" sz="1400" dirty="0"/>
                        <a:t> dan </a:t>
                      </a:r>
                      <a:r>
                        <a:rPr lang="en-MY" sz="1400" dirty="0" err="1"/>
                        <a:t>Saluran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793893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E3D8533-5582-4502-962C-D1AD48DF7DA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1257299"/>
            <a:ext cx="8229600" cy="2324653"/>
          </a:xfrm>
          <a:prstGeom prst="rect">
            <a:avLst/>
          </a:prstGeom>
        </p:spPr>
        <p:txBody>
          <a:bodyPr/>
          <a:lstStyle/>
          <a:p>
            <a:r>
              <a:rPr lang="en-GB" sz="1400" dirty="0"/>
              <a:t>Anda </a:t>
            </a:r>
            <a:r>
              <a:rPr lang="en-GB" sz="1400" dirty="0" err="1"/>
              <a:t>boleh</a:t>
            </a:r>
            <a:r>
              <a:rPr lang="en-GB" sz="1400" dirty="0"/>
              <a:t> </a:t>
            </a:r>
            <a:r>
              <a:rPr lang="en-GB" sz="1400" dirty="0" err="1"/>
              <a:t>menggunakan</a:t>
            </a:r>
            <a:r>
              <a:rPr lang="en-GB" sz="1400" dirty="0"/>
              <a:t> </a:t>
            </a:r>
            <a:r>
              <a:rPr lang="en-GB" sz="1400" i="1" dirty="0"/>
              <a:t>matrix</a:t>
            </a:r>
            <a:r>
              <a:rPr lang="en-GB" sz="1400" dirty="0"/>
              <a:t> </a:t>
            </a:r>
            <a:r>
              <a:rPr lang="en-GB" sz="1400" dirty="0" err="1"/>
              <a:t>dibawah</a:t>
            </a:r>
            <a:r>
              <a:rPr lang="en-GB" sz="1400" dirty="0"/>
              <a:t> </a:t>
            </a:r>
            <a:r>
              <a:rPr lang="en-GB" sz="1400" dirty="0" err="1"/>
              <a:t>untuk</a:t>
            </a:r>
            <a:r>
              <a:rPr lang="en-GB" sz="1400" dirty="0"/>
              <a:t> </a:t>
            </a:r>
            <a:r>
              <a:rPr lang="en-GB" sz="1400" dirty="0" err="1"/>
              <a:t>menunjukkan</a:t>
            </a:r>
            <a:r>
              <a:rPr lang="en-GB" sz="1400" dirty="0"/>
              <a:t> </a:t>
            </a:r>
            <a:r>
              <a:rPr lang="en-GB" sz="1400" dirty="0" err="1"/>
              <a:t>halatuju</a:t>
            </a:r>
            <a:r>
              <a:rPr lang="en-GB" sz="1400" dirty="0"/>
              <a:t> </a:t>
            </a:r>
            <a:r>
              <a:rPr lang="en-GB" sz="1400" dirty="0" err="1"/>
              <a:t>dari</a:t>
            </a:r>
            <a:r>
              <a:rPr lang="en-GB" sz="1400" dirty="0"/>
              <a:t> </a:t>
            </a:r>
            <a:r>
              <a:rPr lang="en-GB" sz="1400" dirty="0" err="1"/>
              <a:t>permulaan</a:t>
            </a:r>
            <a:r>
              <a:rPr lang="en-GB" sz="1400" dirty="0"/>
              <a:t> </a:t>
            </a:r>
            <a:r>
              <a:rPr lang="en-GB" sz="1400" dirty="0" err="1"/>
              <a:t>pasaran</a:t>
            </a:r>
            <a:r>
              <a:rPr lang="en-GB" sz="1400" dirty="0"/>
              <a:t> </a:t>
            </a:r>
            <a:r>
              <a:rPr lang="en-GB" sz="1400" dirty="0" err="1"/>
              <a:t>sehingga</a:t>
            </a:r>
            <a:r>
              <a:rPr lang="en-GB" sz="1400" dirty="0"/>
              <a:t> </a:t>
            </a:r>
            <a:r>
              <a:rPr lang="en-GB" sz="1400" dirty="0" err="1"/>
              <a:t>pertumbuhan</a:t>
            </a:r>
            <a:r>
              <a:rPr lang="en-GB" sz="1400" dirty="0"/>
              <a:t>, </a:t>
            </a:r>
            <a:r>
              <a:rPr lang="en-GB" sz="1400" dirty="0" err="1"/>
              <a:t>dengan</a:t>
            </a:r>
            <a:r>
              <a:rPr lang="en-GB" sz="1400" dirty="0"/>
              <a:t> </a:t>
            </a:r>
            <a:r>
              <a:rPr lang="en-GB" sz="1400" dirty="0" err="1"/>
              <a:t>memfokuskan</a:t>
            </a:r>
            <a:r>
              <a:rPr lang="en-GB" sz="1400" dirty="0"/>
              <a:t> </a:t>
            </a:r>
            <a:r>
              <a:rPr lang="en-GB" sz="1400" dirty="0" err="1"/>
              <a:t>perkara</a:t>
            </a:r>
            <a:r>
              <a:rPr lang="en-GB" sz="1400" dirty="0"/>
              <a:t> </a:t>
            </a:r>
            <a:r>
              <a:rPr lang="en-GB" sz="1400" dirty="0" err="1"/>
              <a:t>berikut</a:t>
            </a:r>
            <a:r>
              <a:rPr lang="en-GB" sz="1400" dirty="0"/>
              <a:t>:</a:t>
            </a:r>
          </a:p>
          <a:p>
            <a:pPr lvl="1"/>
            <a:r>
              <a:rPr lang="en-GB" sz="1000" dirty="0" err="1"/>
              <a:t>Sasaran</a:t>
            </a:r>
            <a:r>
              <a:rPr lang="en-GB" sz="1000" dirty="0"/>
              <a:t> </a:t>
            </a:r>
            <a:r>
              <a:rPr lang="en-GB" sz="1000" dirty="0" err="1"/>
              <a:t>pelanggan</a:t>
            </a:r>
            <a:r>
              <a:rPr lang="en-GB" sz="1000" dirty="0"/>
              <a:t> </a:t>
            </a:r>
            <a:r>
              <a:rPr lang="en-GB" sz="1000" dirty="0" err="1"/>
              <a:t>permulaan</a:t>
            </a:r>
            <a:endParaRPr lang="en-GB" sz="1000" dirty="0"/>
          </a:p>
          <a:p>
            <a:pPr lvl="1"/>
            <a:r>
              <a:rPr lang="en-GB" sz="1000" dirty="0"/>
              <a:t>Kawasan </a:t>
            </a:r>
            <a:r>
              <a:rPr lang="en-GB" sz="1000" dirty="0" err="1"/>
              <a:t>atau</a:t>
            </a:r>
            <a:r>
              <a:rPr lang="en-GB" sz="1000" dirty="0"/>
              <a:t> wilayah yang </a:t>
            </a:r>
            <a:r>
              <a:rPr lang="en-GB" sz="1000" dirty="0" err="1"/>
              <a:t>akan</a:t>
            </a:r>
            <a:r>
              <a:rPr lang="en-GB" sz="1000" dirty="0"/>
              <a:t> </a:t>
            </a:r>
            <a:r>
              <a:rPr lang="en-GB" sz="1000" dirty="0" err="1"/>
              <a:t>diberi</a:t>
            </a:r>
            <a:r>
              <a:rPr lang="en-GB" sz="1000" dirty="0"/>
              <a:t> </a:t>
            </a:r>
            <a:r>
              <a:rPr lang="en-GB" sz="1000" dirty="0" err="1"/>
              <a:t>tumpuan</a:t>
            </a:r>
            <a:endParaRPr lang="en-GB" sz="1000" dirty="0"/>
          </a:p>
          <a:p>
            <a:pPr lvl="1"/>
            <a:r>
              <a:rPr lang="en-GB" sz="1000" dirty="0" err="1"/>
              <a:t>Mendapatkan</a:t>
            </a:r>
            <a:r>
              <a:rPr lang="en-GB" sz="1000" dirty="0"/>
              <a:t> </a:t>
            </a:r>
            <a:r>
              <a:rPr lang="en-GB" sz="1000" dirty="0" err="1"/>
              <a:t>tarikan</a:t>
            </a:r>
            <a:r>
              <a:rPr lang="en-GB" sz="1000" dirty="0"/>
              <a:t> </a:t>
            </a:r>
            <a:r>
              <a:rPr lang="en-GB" sz="1000" dirty="0" err="1"/>
              <a:t>awal</a:t>
            </a:r>
            <a:endParaRPr lang="en-GB" sz="1000" dirty="0"/>
          </a:p>
          <a:p>
            <a:r>
              <a:rPr lang="en-GB" sz="1400" dirty="0" err="1"/>
              <a:t>Sila</a:t>
            </a:r>
            <a:r>
              <a:rPr lang="en-GB" sz="1400" dirty="0"/>
              <a:t> </a:t>
            </a:r>
            <a:r>
              <a:rPr lang="en-GB" sz="1400" dirty="0" err="1"/>
              <a:t>nyatakan</a:t>
            </a:r>
            <a:r>
              <a:rPr lang="en-GB" sz="1400" dirty="0"/>
              <a:t> </a:t>
            </a:r>
            <a:r>
              <a:rPr lang="en-GB" sz="1400" dirty="0" err="1"/>
              <a:t>andaian</a:t>
            </a:r>
            <a:r>
              <a:rPr lang="en-GB" sz="1400" dirty="0"/>
              <a:t>(</a:t>
            </a:r>
            <a:r>
              <a:rPr lang="en-GB" sz="1400" i="1" dirty="0"/>
              <a:t>assumptions</a:t>
            </a:r>
            <a:r>
              <a:rPr lang="en-GB" sz="1400" dirty="0"/>
              <a:t>), </a:t>
            </a:r>
            <a:r>
              <a:rPr lang="en-GB" sz="1400" dirty="0" err="1"/>
              <a:t>jika</a:t>
            </a:r>
            <a:r>
              <a:rPr lang="en-GB" sz="1400" dirty="0"/>
              <a:t> </a:t>
            </a:r>
            <a:r>
              <a:rPr lang="en-GB" sz="1400" dirty="0" err="1"/>
              <a:t>ada</a:t>
            </a:r>
            <a:endParaRPr lang="en-GB" sz="1400" dirty="0"/>
          </a:p>
          <a:p>
            <a:r>
              <a:rPr lang="en-GB" sz="1400" dirty="0" err="1"/>
              <a:t>Pencapaian</a:t>
            </a:r>
            <a:r>
              <a:rPr lang="en-GB" sz="1400" dirty="0"/>
              <a:t> </a:t>
            </a:r>
            <a:r>
              <a:rPr lang="en-GB" sz="1400" dirty="0" err="1"/>
              <a:t>pasaran</a:t>
            </a:r>
            <a:r>
              <a:rPr lang="en-GB" sz="1400" dirty="0"/>
              <a:t> </a:t>
            </a:r>
            <a:r>
              <a:rPr lang="en-GB" sz="1400" dirty="0" err="1"/>
              <a:t>semasa</a:t>
            </a:r>
            <a:r>
              <a:rPr lang="en-GB" sz="1400" dirty="0"/>
              <a:t> (</a:t>
            </a:r>
            <a:r>
              <a:rPr lang="en-GB" sz="1400" dirty="0" err="1"/>
              <a:t>jika</a:t>
            </a:r>
            <a:r>
              <a:rPr lang="en-GB" sz="1400" dirty="0"/>
              <a:t> </a:t>
            </a:r>
            <a:r>
              <a:rPr lang="en-GB" sz="1400" dirty="0" err="1"/>
              <a:t>ada</a:t>
            </a:r>
            <a:r>
              <a:rPr lang="en-GB" sz="1400" dirty="0"/>
              <a:t>) </a:t>
            </a:r>
          </a:p>
          <a:p>
            <a:r>
              <a:rPr lang="en-GB" sz="1400" dirty="0" err="1"/>
              <a:t>Berapa</a:t>
            </a:r>
            <a:r>
              <a:rPr lang="en-GB" sz="1400" dirty="0"/>
              <a:t> </a:t>
            </a:r>
            <a:r>
              <a:rPr lang="en-GB" sz="1400" dirty="0" err="1"/>
              <a:t>besar</a:t>
            </a:r>
            <a:r>
              <a:rPr lang="en-GB" sz="1400" dirty="0"/>
              <a:t> </a:t>
            </a:r>
            <a:r>
              <a:rPr lang="en-GB" sz="1400" dirty="0" err="1"/>
              <a:t>peluang</a:t>
            </a:r>
            <a:r>
              <a:rPr lang="en-GB" sz="1400" dirty="0"/>
              <a:t> </a:t>
            </a:r>
            <a:r>
              <a:rPr lang="en-GB" sz="1400" dirty="0" err="1"/>
              <a:t>perniagaan</a:t>
            </a:r>
            <a:r>
              <a:rPr lang="en-GB" sz="1400" dirty="0"/>
              <a:t>?</a:t>
            </a:r>
          </a:p>
          <a:p>
            <a:r>
              <a:rPr lang="en-GB" sz="1400" dirty="0" err="1"/>
              <a:t>Berapakan</a:t>
            </a:r>
            <a:r>
              <a:rPr lang="en-GB" sz="1400" dirty="0"/>
              <a:t> </a:t>
            </a:r>
            <a:r>
              <a:rPr lang="en-GB" sz="1400" dirty="0" err="1"/>
              <a:t>kadar</a:t>
            </a:r>
            <a:r>
              <a:rPr lang="en-GB" sz="1400" dirty="0"/>
              <a:t> </a:t>
            </a:r>
            <a:r>
              <a:rPr lang="en-GB" sz="1400" dirty="0" err="1"/>
              <a:t>pertumbuhan</a:t>
            </a:r>
            <a:r>
              <a:rPr lang="en-GB" sz="1400" dirty="0"/>
              <a:t>?</a:t>
            </a:r>
          </a:p>
          <a:p>
            <a:r>
              <a:rPr lang="en-GB" sz="1400" dirty="0" err="1"/>
              <a:t>Sila</a:t>
            </a:r>
            <a:r>
              <a:rPr lang="en-GB" sz="1400" dirty="0"/>
              <a:t> </a:t>
            </a:r>
            <a:r>
              <a:rPr lang="en-GB" sz="1400" dirty="0" err="1"/>
              <a:t>nyatakan</a:t>
            </a:r>
            <a:r>
              <a:rPr lang="en-GB" sz="1400" dirty="0"/>
              <a:t> </a:t>
            </a:r>
            <a:r>
              <a:rPr lang="en-GB" sz="1400" dirty="0" err="1"/>
              <a:t>sumber</a:t>
            </a:r>
            <a:r>
              <a:rPr lang="en-GB" sz="1400" dirty="0"/>
              <a:t> </a:t>
            </a:r>
            <a:r>
              <a:rPr lang="en-GB" sz="1400" dirty="0" err="1"/>
              <a:t>analisa</a:t>
            </a:r>
            <a:r>
              <a:rPr lang="en-GB" sz="1400" dirty="0"/>
              <a:t> </a:t>
            </a:r>
            <a:r>
              <a:rPr lang="en-GB" sz="1400" dirty="0" err="1"/>
              <a:t>pasaran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284946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z="4000" b="1" dirty="0"/>
              <a:t>Model </a:t>
            </a:r>
            <a:r>
              <a:rPr lang="en-GB" sz="4000" b="1" dirty="0" err="1"/>
              <a:t>Pendapatan</a:t>
            </a:r>
            <a:r>
              <a:rPr lang="en-GB" sz="4000" b="1" dirty="0"/>
              <a:t> (</a:t>
            </a:r>
            <a:r>
              <a:rPr lang="en-GB" sz="4000" b="1" i="1" dirty="0"/>
              <a:t>Revenue Model</a:t>
            </a:r>
            <a:r>
              <a:rPr lang="en-GB" sz="4000" b="1" dirty="0"/>
              <a:t>)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5198C0D-22D8-473E-8DBB-C60D9AA99331}"/>
              </a:ext>
            </a:extLst>
          </p:cNvPr>
          <p:cNvSpPr txBox="1">
            <a:spLocks/>
          </p:cNvSpPr>
          <p:nvPr/>
        </p:nvSpPr>
        <p:spPr>
          <a:xfrm>
            <a:off x="457200" y="1090073"/>
            <a:ext cx="8229600" cy="394285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dirty="0" err="1"/>
              <a:t>Jelaskan</a:t>
            </a:r>
            <a:r>
              <a:rPr lang="en-GB" sz="2000" dirty="0"/>
              <a:t> </a:t>
            </a:r>
            <a:r>
              <a:rPr lang="en-GB" sz="2000" dirty="0" err="1"/>
              <a:t>kaedah</a:t>
            </a:r>
            <a:r>
              <a:rPr lang="en-GB" sz="2000" dirty="0"/>
              <a:t> </a:t>
            </a:r>
            <a:r>
              <a:rPr lang="en-GB" sz="2000" dirty="0" err="1"/>
              <a:t>penjanaan</a:t>
            </a:r>
            <a:r>
              <a:rPr lang="en-GB" sz="2000" dirty="0"/>
              <a:t> </a:t>
            </a:r>
            <a:r>
              <a:rPr lang="en-GB" sz="2000" dirty="0" err="1"/>
              <a:t>pendapatan</a:t>
            </a:r>
            <a:r>
              <a:rPr lang="en-GB" sz="2000" dirty="0"/>
              <a:t> </a:t>
            </a:r>
            <a:r>
              <a:rPr lang="en-GB" sz="2000" dirty="0" err="1"/>
              <a:t>melalui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/</a:t>
            </a:r>
            <a:r>
              <a:rPr lang="en-GB" sz="2000" dirty="0" err="1"/>
              <a:t>servis</a:t>
            </a:r>
            <a:r>
              <a:rPr lang="en-GB" sz="2000" dirty="0"/>
              <a:t> yang </a:t>
            </a:r>
            <a:r>
              <a:rPr lang="en-GB" sz="2000" dirty="0" err="1"/>
              <a:t>ditawarkan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Contoh</a:t>
            </a:r>
            <a:r>
              <a:rPr lang="en-GB" sz="2000" dirty="0"/>
              <a:t> model </a:t>
            </a:r>
            <a:r>
              <a:rPr lang="en-GB" sz="2000" dirty="0" err="1"/>
              <a:t>pendapatan</a:t>
            </a:r>
            <a:r>
              <a:rPr lang="en-GB" sz="2000" dirty="0"/>
              <a:t>:-</a:t>
            </a:r>
          </a:p>
          <a:p>
            <a:pPr lvl="1"/>
            <a:r>
              <a:rPr lang="en-GB" sz="1800" dirty="0" err="1"/>
              <a:t>Jualan</a:t>
            </a:r>
            <a:r>
              <a:rPr lang="en-GB" sz="1800" dirty="0"/>
              <a:t> </a:t>
            </a:r>
            <a:r>
              <a:rPr lang="en-GB" sz="1800" dirty="0" err="1"/>
              <a:t>runcit</a:t>
            </a:r>
            <a:r>
              <a:rPr lang="en-GB" sz="1800" dirty="0"/>
              <a:t> (</a:t>
            </a:r>
            <a:r>
              <a:rPr lang="en-GB" sz="1800" i="1" dirty="0"/>
              <a:t>Retail sales</a:t>
            </a:r>
            <a:r>
              <a:rPr lang="en-GB" sz="1800" dirty="0"/>
              <a:t>)</a:t>
            </a:r>
          </a:p>
          <a:p>
            <a:pPr lvl="1"/>
            <a:r>
              <a:rPr lang="en-GB" sz="1800" dirty="0" err="1"/>
              <a:t>Kontrak</a:t>
            </a:r>
            <a:r>
              <a:rPr lang="en-GB" sz="1800" dirty="0"/>
              <a:t> </a:t>
            </a:r>
            <a:r>
              <a:rPr lang="en-GB" sz="1800" dirty="0" err="1"/>
              <a:t>pengilangan</a:t>
            </a:r>
            <a:r>
              <a:rPr lang="en-GB" sz="1800" dirty="0"/>
              <a:t> (</a:t>
            </a:r>
            <a:r>
              <a:rPr lang="en-GB" sz="1800" i="1" dirty="0"/>
              <a:t>Contract manufacturer</a:t>
            </a:r>
            <a:r>
              <a:rPr lang="en-GB" sz="1800" dirty="0"/>
              <a:t>) / OEM</a:t>
            </a:r>
          </a:p>
          <a:p>
            <a:pPr lvl="1"/>
            <a:r>
              <a:rPr lang="en-GB" sz="1800" dirty="0" err="1"/>
              <a:t>Langganan</a:t>
            </a:r>
            <a:r>
              <a:rPr lang="en-GB" sz="1800" dirty="0"/>
              <a:t> (</a:t>
            </a:r>
            <a:r>
              <a:rPr lang="en-GB" sz="1800" i="1" dirty="0"/>
              <a:t>Subscription based</a:t>
            </a:r>
            <a:r>
              <a:rPr lang="en-GB" sz="1800" dirty="0"/>
              <a:t>)</a:t>
            </a:r>
          </a:p>
          <a:p>
            <a:pPr lvl="1"/>
            <a:r>
              <a:rPr lang="en-GB" sz="1800" dirty="0" err="1"/>
              <a:t>Pelesenan</a:t>
            </a:r>
            <a:r>
              <a:rPr lang="en-GB" sz="1800" dirty="0"/>
              <a:t> (</a:t>
            </a:r>
            <a:r>
              <a:rPr lang="en-GB" sz="1800" i="1" dirty="0"/>
              <a:t>Licensing</a:t>
            </a:r>
            <a:r>
              <a:rPr lang="en-GB" sz="1800" dirty="0"/>
              <a:t>)</a:t>
            </a:r>
          </a:p>
          <a:p>
            <a:pPr lvl="1"/>
            <a:r>
              <a:rPr lang="en-GB" sz="1800" dirty="0" err="1"/>
              <a:t>Yuran</a:t>
            </a:r>
            <a:r>
              <a:rPr lang="en-GB" sz="1800" dirty="0"/>
              <a:t> </a:t>
            </a:r>
            <a:r>
              <a:rPr lang="en-GB" sz="1800" dirty="0" err="1"/>
              <a:t>transaksi</a:t>
            </a:r>
            <a:r>
              <a:rPr lang="en-GB" sz="1800" dirty="0"/>
              <a:t> (</a:t>
            </a:r>
            <a:r>
              <a:rPr lang="en-GB" sz="1800" i="1" dirty="0"/>
              <a:t>Transaction fees</a:t>
            </a:r>
            <a:r>
              <a:rPr lang="en-GB" sz="1800" dirty="0"/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2000" dirty="0" err="1">
                <a:ea typeface="+mn-ea"/>
                <a:cs typeface="+mn-cs"/>
              </a:rPr>
              <a:t>Berapakah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harga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seunit</a:t>
            </a:r>
            <a:r>
              <a:rPr lang="en-GB" sz="2000" dirty="0">
                <a:ea typeface="+mn-ea"/>
                <a:cs typeface="+mn-cs"/>
              </a:rPr>
              <a:t>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2000" dirty="0" err="1">
                <a:ea typeface="+mn-ea"/>
                <a:cs typeface="+mn-cs"/>
              </a:rPr>
              <a:t>Berapakah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untung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kasar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seunit</a:t>
            </a:r>
            <a:r>
              <a:rPr lang="en-GB" sz="2000" dirty="0">
                <a:ea typeface="+mn-ea"/>
                <a:cs typeface="+mn-cs"/>
              </a:rPr>
              <a:t>?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n-GB" sz="2000" dirty="0" err="1">
                <a:ea typeface="+mn-ea"/>
                <a:cs typeface="+mn-cs"/>
              </a:rPr>
              <a:t>Sila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jelaskan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strategi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penghantaran</a:t>
            </a:r>
            <a:r>
              <a:rPr lang="en-GB" sz="2000" dirty="0">
                <a:ea typeface="+mn-ea"/>
                <a:cs typeface="+mn-cs"/>
              </a:rPr>
              <a:t> (</a:t>
            </a:r>
            <a:r>
              <a:rPr lang="en-GB" sz="2000" i="1" dirty="0">
                <a:ea typeface="+mn-ea"/>
                <a:cs typeface="+mn-cs"/>
              </a:rPr>
              <a:t>delivery strategy</a:t>
            </a:r>
            <a:r>
              <a:rPr lang="en-GB" sz="2000" dirty="0">
                <a:ea typeface="+mn-ea"/>
                <a:cs typeface="+mn-cs"/>
              </a:rPr>
              <a:t>), </a:t>
            </a:r>
            <a:r>
              <a:rPr lang="en-GB" sz="2000" dirty="0" err="1">
                <a:ea typeface="+mn-ea"/>
                <a:cs typeface="+mn-cs"/>
              </a:rPr>
              <a:t>sekiranya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belum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dijelaskan</a:t>
            </a:r>
            <a:r>
              <a:rPr lang="en-GB" sz="2000" dirty="0">
                <a:ea typeface="+mn-ea"/>
                <a:cs typeface="+mn-cs"/>
              </a:rPr>
              <a:t> di </a:t>
            </a:r>
            <a:r>
              <a:rPr lang="en-GB" sz="2000" dirty="0" err="1">
                <a:ea typeface="+mn-ea"/>
                <a:cs typeface="+mn-cs"/>
              </a:rPr>
              <a:t>dalam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slaid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sebelum</a:t>
            </a:r>
            <a:r>
              <a:rPr lang="en-GB" sz="2000" dirty="0">
                <a:ea typeface="+mn-ea"/>
                <a:cs typeface="+mn-cs"/>
              </a:rPr>
              <a:t> </a:t>
            </a:r>
            <a:r>
              <a:rPr lang="en-GB" sz="2000" dirty="0" err="1">
                <a:ea typeface="+mn-ea"/>
                <a:cs typeface="+mn-cs"/>
              </a:rPr>
              <a:t>ini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7163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 err="1"/>
              <a:t>Unjuran</a:t>
            </a:r>
            <a:r>
              <a:rPr lang="en-GB" b="1" dirty="0"/>
              <a:t> </a:t>
            </a:r>
            <a:r>
              <a:rPr lang="en-GB" b="1" dirty="0" err="1"/>
              <a:t>Kewangan</a:t>
            </a:r>
            <a:endParaRPr lang="en-GB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D644366-8C08-4659-899E-B4E7C247235F}"/>
              </a:ext>
            </a:extLst>
          </p:cNvPr>
          <p:cNvSpPr txBox="1">
            <a:spLocks/>
          </p:cNvSpPr>
          <p:nvPr/>
        </p:nvSpPr>
        <p:spPr>
          <a:xfrm>
            <a:off x="457200" y="981488"/>
            <a:ext cx="8229600" cy="405168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1600" dirty="0" err="1"/>
              <a:t>Sila</a:t>
            </a:r>
            <a:r>
              <a:rPr lang="en-GB" sz="1600" dirty="0"/>
              <a:t> </a:t>
            </a:r>
            <a:r>
              <a:rPr lang="en-GB" sz="1600" dirty="0" err="1"/>
              <a:t>kemukakan</a:t>
            </a:r>
            <a:r>
              <a:rPr lang="en-GB" sz="1600" dirty="0"/>
              <a:t> </a:t>
            </a:r>
            <a:r>
              <a:rPr lang="en-GB" sz="1600" dirty="0" err="1"/>
              <a:t>unjuran</a:t>
            </a:r>
            <a:r>
              <a:rPr lang="en-GB" sz="1600" dirty="0"/>
              <a:t> </a:t>
            </a:r>
            <a:r>
              <a:rPr lang="en-GB" sz="1600" dirty="0" err="1"/>
              <a:t>keuntungan</a:t>
            </a:r>
            <a:r>
              <a:rPr lang="en-GB" sz="1600" dirty="0"/>
              <a:t> </a:t>
            </a:r>
            <a:r>
              <a:rPr lang="en-GB" sz="1600" dirty="0" err="1"/>
              <a:t>untuk</a:t>
            </a:r>
            <a:r>
              <a:rPr lang="en-GB" sz="1600" dirty="0"/>
              <a:t> 3 </a:t>
            </a:r>
            <a:r>
              <a:rPr lang="en-GB" sz="1600" dirty="0" err="1"/>
              <a:t>tahun</a:t>
            </a:r>
            <a:r>
              <a:rPr lang="en-GB" sz="1600" dirty="0"/>
              <a:t> </a:t>
            </a:r>
            <a:r>
              <a:rPr lang="en-GB" sz="1600" dirty="0" err="1"/>
              <a:t>akan</a:t>
            </a:r>
            <a:r>
              <a:rPr lang="en-GB" sz="1600" dirty="0"/>
              <a:t> </a:t>
            </a:r>
            <a:r>
              <a:rPr lang="en-GB" sz="1600" dirty="0" err="1"/>
              <a:t>datang</a:t>
            </a:r>
            <a:endParaRPr lang="en-GB" sz="1600" dirty="0"/>
          </a:p>
          <a:p>
            <a:pPr lvl="1" algn="just"/>
            <a:r>
              <a:rPr lang="en-GB" sz="1600" dirty="0" err="1"/>
              <a:t>Unjuran</a:t>
            </a:r>
            <a:r>
              <a:rPr lang="en-GB" sz="1600" dirty="0"/>
              <a:t> </a:t>
            </a:r>
            <a:r>
              <a:rPr lang="en-GB" sz="1600" dirty="0" err="1"/>
              <a:t>tersebut</a:t>
            </a:r>
            <a:r>
              <a:rPr lang="en-GB" sz="1600" dirty="0"/>
              <a:t> </a:t>
            </a:r>
            <a:r>
              <a:rPr lang="en-GB" sz="1600" dirty="0" err="1"/>
              <a:t>perlu</a:t>
            </a:r>
            <a:r>
              <a:rPr lang="en-GB" sz="1600" dirty="0"/>
              <a:t> </a:t>
            </a:r>
            <a:r>
              <a:rPr lang="en-GB" sz="1600" dirty="0" err="1"/>
              <a:t>mengandungi</a:t>
            </a:r>
            <a:r>
              <a:rPr lang="en-GB" sz="1600" dirty="0"/>
              <a:t> </a:t>
            </a:r>
            <a:r>
              <a:rPr lang="en-GB" sz="1600" dirty="0" err="1"/>
              <a:t>butiran</a:t>
            </a:r>
            <a:r>
              <a:rPr lang="en-GB" sz="1600" dirty="0"/>
              <a:t> </a:t>
            </a:r>
            <a:r>
              <a:rPr lang="en-GB" sz="1600" dirty="0" err="1"/>
              <a:t>berikut</a:t>
            </a:r>
            <a:r>
              <a:rPr lang="en-GB" sz="1600" dirty="0"/>
              <a:t>:-</a:t>
            </a:r>
          </a:p>
          <a:p>
            <a:pPr lvl="2" algn="just"/>
            <a:r>
              <a:rPr lang="en-GB" sz="1400" dirty="0" err="1"/>
              <a:t>Pendapatan</a:t>
            </a:r>
            <a:r>
              <a:rPr lang="en-GB" sz="1400" dirty="0"/>
              <a:t> (</a:t>
            </a:r>
            <a:r>
              <a:rPr lang="en-GB" sz="1400" i="1" dirty="0"/>
              <a:t>Revenue</a:t>
            </a:r>
            <a:r>
              <a:rPr lang="en-GB" sz="1400" dirty="0"/>
              <a:t>)</a:t>
            </a:r>
          </a:p>
          <a:p>
            <a:pPr lvl="2" algn="just"/>
            <a:r>
              <a:rPr lang="en-GB" sz="1400" dirty="0" err="1"/>
              <a:t>Untung</a:t>
            </a:r>
            <a:r>
              <a:rPr lang="en-GB" sz="1400" dirty="0"/>
              <a:t> </a:t>
            </a:r>
            <a:r>
              <a:rPr lang="en-GB" sz="1400" dirty="0" err="1"/>
              <a:t>Kasar</a:t>
            </a:r>
            <a:r>
              <a:rPr lang="en-GB" sz="1400" dirty="0"/>
              <a:t> (</a:t>
            </a:r>
            <a:r>
              <a:rPr lang="en-GB" sz="1400" i="1" dirty="0"/>
              <a:t>Gross profit</a:t>
            </a:r>
            <a:r>
              <a:rPr lang="en-GB" sz="1400" dirty="0"/>
              <a:t>)</a:t>
            </a:r>
          </a:p>
          <a:p>
            <a:pPr lvl="2" algn="just"/>
            <a:r>
              <a:rPr lang="en-GB" sz="1400" dirty="0" err="1"/>
              <a:t>Untung</a:t>
            </a:r>
            <a:r>
              <a:rPr lang="en-GB" sz="1400" dirty="0"/>
              <a:t> </a:t>
            </a:r>
            <a:r>
              <a:rPr lang="en-GB" sz="1400" dirty="0" err="1"/>
              <a:t>Bersih</a:t>
            </a:r>
            <a:r>
              <a:rPr lang="en-GB" sz="1400" dirty="0"/>
              <a:t> (</a:t>
            </a:r>
            <a:r>
              <a:rPr lang="en-GB" sz="1400" i="1" dirty="0"/>
              <a:t>Net profit</a:t>
            </a:r>
            <a:r>
              <a:rPr lang="en-GB" sz="1400" dirty="0"/>
              <a:t>)</a:t>
            </a:r>
          </a:p>
          <a:p>
            <a:pPr lvl="2" algn="just"/>
            <a:r>
              <a:rPr lang="en-GB" sz="1400" i="1" dirty="0"/>
              <a:t>EBITDA</a:t>
            </a:r>
          </a:p>
          <a:p>
            <a:pPr lvl="1" algn="just"/>
            <a:r>
              <a:rPr lang="en-GB" sz="1600" dirty="0" err="1"/>
              <a:t>Sila</a:t>
            </a:r>
            <a:r>
              <a:rPr lang="en-GB" sz="1600" dirty="0"/>
              <a:t> </a:t>
            </a:r>
            <a:r>
              <a:rPr lang="en-GB" sz="1600" dirty="0" err="1"/>
              <a:t>nyatakan</a:t>
            </a:r>
            <a:r>
              <a:rPr lang="en-GB" sz="1600" dirty="0"/>
              <a:t> </a:t>
            </a:r>
            <a:r>
              <a:rPr lang="en-GB" sz="1600" dirty="0" err="1"/>
              <a:t>andaian-andaian</a:t>
            </a:r>
            <a:r>
              <a:rPr lang="en-GB" sz="1600" dirty="0"/>
              <a:t> </a:t>
            </a:r>
            <a:r>
              <a:rPr lang="en-GB" sz="1600" dirty="0" err="1"/>
              <a:t>penting</a:t>
            </a:r>
            <a:r>
              <a:rPr lang="en-GB" sz="1600" dirty="0"/>
              <a:t> (</a:t>
            </a:r>
            <a:r>
              <a:rPr lang="en-GB" sz="1600" i="1" dirty="0"/>
              <a:t>major assumptions</a:t>
            </a:r>
            <a:r>
              <a:rPr lang="en-GB" sz="1600" dirty="0"/>
              <a:t>) yang </a:t>
            </a:r>
            <a:r>
              <a:rPr lang="en-GB" sz="1600" dirty="0" err="1"/>
              <a:t>digunakan</a:t>
            </a:r>
            <a:r>
              <a:rPr lang="en-GB" sz="1600" dirty="0"/>
              <a:t> </a:t>
            </a:r>
            <a:r>
              <a:rPr lang="en-GB" sz="1600" dirty="0" err="1"/>
              <a:t>bagi</a:t>
            </a:r>
            <a:r>
              <a:rPr lang="en-GB" sz="1600" dirty="0"/>
              <a:t> </a:t>
            </a:r>
            <a:r>
              <a:rPr lang="en-GB" sz="1600" dirty="0" err="1"/>
              <a:t>unjuran</a:t>
            </a:r>
            <a:r>
              <a:rPr lang="en-GB" sz="1600" dirty="0"/>
              <a:t> </a:t>
            </a:r>
            <a:r>
              <a:rPr lang="en-GB" sz="1600" dirty="0" err="1"/>
              <a:t>tersebut</a:t>
            </a:r>
            <a:endParaRPr lang="en-GB" sz="1600" dirty="0"/>
          </a:p>
          <a:p>
            <a:pPr lvl="1" algn="just"/>
            <a:r>
              <a:rPr lang="en-GB" sz="1600" dirty="0" err="1"/>
              <a:t>Unjuran</a:t>
            </a:r>
            <a:r>
              <a:rPr lang="en-GB" sz="1600" dirty="0"/>
              <a:t> </a:t>
            </a:r>
            <a:r>
              <a:rPr lang="en-GB" sz="1600" dirty="0" err="1"/>
              <a:t>tersebut</a:t>
            </a:r>
            <a:r>
              <a:rPr lang="en-GB" sz="1600" dirty="0"/>
              <a:t> </a:t>
            </a:r>
            <a:r>
              <a:rPr lang="en-GB" sz="1600" dirty="0" err="1"/>
              <a:t>harus</a:t>
            </a:r>
            <a:r>
              <a:rPr lang="en-GB" sz="1600" dirty="0"/>
              <a:t> </a:t>
            </a:r>
            <a:r>
              <a:rPr lang="en-GB" sz="1600" dirty="0" err="1"/>
              <a:t>mengandungi</a:t>
            </a:r>
            <a:r>
              <a:rPr lang="en-GB" sz="1600" dirty="0"/>
              <a:t> </a:t>
            </a:r>
            <a:r>
              <a:rPr lang="en-GB" sz="1600" dirty="0" err="1"/>
              <a:t>perkara-perkara</a:t>
            </a:r>
            <a:r>
              <a:rPr lang="en-GB" sz="1600" dirty="0"/>
              <a:t> </a:t>
            </a:r>
            <a:r>
              <a:rPr lang="en-GB" sz="1600" dirty="0" err="1"/>
              <a:t>berikut</a:t>
            </a:r>
            <a:r>
              <a:rPr lang="en-GB" sz="1600" dirty="0"/>
              <a:t>:-</a:t>
            </a:r>
          </a:p>
          <a:p>
            <a:pPr lvl="2" algn="just"/>
            <a:r>
              <a:rPr lang="en-GB" sz="1600" dirty="0" err="1"/>
              <a:t>Pendapatan</a:t>
            </a:r>
            <a:r>
              <a:rPr lang="en-GB" sz="1600" dirty="0"/>
              <a:t> yang </a:t>
            </a:r>
            <a:r>
              <a:rPr lang="en-GB" sz="1600" dirty="0" err="1"/>
              <a:t>akan</a:t>
            </a:r>
            <a:r>
              <a:rPr lang="en-GB" sz="1600" dirty="0"/>
              <a:t> </a:t>
            </a:r>
            <a:r>
              <a:rPr lang="en-GB" sz="1600" dirty="0" err="1"/>
              <a:t>dijana</a:t>
            </a:r>
            <a:r>
              <a:rPr lang="en-GB" sz="1600" dirty="0"/>
              <a:t> </a:t>
            </a:r>
            <a:r>
              <a:rPr lang="en-GB" sz="1600" dirty="0" err="1"/>
              <a:t>harus</a:t>
            </a:r>
            <a:r>
              <a:rPr lang="en-GB" sz="1600" dirty="0"/>
              <a:t> </a:t>
            </a:r>
            <a:r>
              <a:rPr lang="en-GB" sz="1600" dirty="0" err="1"/>
              <a:t>berdasarkan</a:t>
            </a:r>
            <a:r>
              <a:rPr lang="en-GB" sz="1600" dirty="0"/>
              <a:t> pada model </a:t>
            </a:r>
            <a:r>
              <a:rPr lang="en-GB" sz="1600" dirty="0" err="1"/>
              <a:t>pendapatan</a:t>
            </a:r>
            <a:r>
              <a:rPr lang="en-GB" sz="1600" dirty="0"/>
              <a:t> yang </a:t>
            </a:r>
            <a:r>
              <a:rPr lang="en-GB" sz="1600" dirty="0" err="1"/>
              <a:t>dinyatakan</a:t>
            </a:r>
            <a:r>
              <a:rPr lang="en-GB" sz="1600" dirty="0"/>
              <a:t> pada </a:t>
            </a:r>
            <a:r>
              <a:rPr lang="en-GB" sz="1600" dirty="0" err="1"/>
              <a:t>slaid</a:t>
            </a:r>
            <a:r>
              <a:rPr lang="en-GB" sz="1600" dirty="0"/>
              <a:t> </a:t>
            </a:r>
            <a:r>
              <a:rPr lang="en-GB" sz="1600" dirty="0" err="1"/>
              <a:t>sebelum</a:t>
            </a:r>
            <a:r>
              <a:rPr lang="en-GB" sz="1600" dirty="0"/>
              <a:t> </a:t>
            </a:r>
            <a:r>
              <a:rPr lang="en-GB" sz="1600" dirty="0" err="1"/>
              <a:t>ini</a:t>
            </a:r>
            <a:endParaRPr lang="en-GB" sz="1600" dirty="0"/>
          </a:p>
          <a:p>
            <a:pPr lvl="2" algn="just"/>
            <a:r>
              <a:rPr lang="en-GB" sz="1600" dirty="0" err="1"/>
              <a:t>Andaian</a:t>
            </a:r>
            <a:r>
              <a:rPr lang="en-GB" sz="1600" dirty="0"/>
              <a:t> </a:t>
            </a:r>
            <a:r>
              <a:rPr lang="en-GB" sz="1600" dirty="0" err="1"/>
              <a:t>perlu</a:t>
            </a:r>
            <a:r>
              <a:rPr lang="en-GB" sz="1600" dirty="0"/>
              <a:t> </a:t>
            </a:r>
            <a:r>
              <a:rPr lang="en-GB" sz="1600" dirty="0" err="1"/>
              <a:t>mengambil</a:t>
            </a:r>
            <a:r>
              <a:rPr lang="en-GB" sz="1600" dirty="0"/>
              <a:t> </a:t>
            </a:r>
            <a:r>
              <a:rPr lang="en-GB" sz="1600" dirty="0" err="1"/>
              <a:t>kira</a:t>
            </a:r>
            <a:r>
              <a:rPr lang="en-GB" sz="1600" dirty="0"/>
              <a:t> </a:t>
            </a:r>
            <a:r>
              <a:rPr lang="en-GB" sz="1600" dirty="0" err="1"/>
              <a:t>bahawa</a:t>
            </a:r>
            <a:r>
              <a:rPr lang="en-GB" sz="1600" dirty="0"/>
              <a:t> </a:t>
            </a:r>
            <a:r>
              <a:rPr lang="en-GB" sz="1600" dirty="0" err="1"/>
              <a:t>pendanaan</a:t>
            </a:r>
            <a:r>
              <a:rPr lang="en-GB" sz="1600" dirty="0"/>
              <a:t> yang </a:t>
            </a:r>
            <a:r>
              <a:rPr lang="en-GB" sz="1600" dirty="0" err="1"/>
              <a:t>diperlukan</a:t>
            </a:r>
            <a:r>
              <a:rPr lang="en-GB" sz="1600" dirty="0"/>
              <a:t> </a:t>
            </a:r>
            <a:r>
              <a:rPr lang="en-GB" sz="1600" dirty="0" err="1"/>
              <a:t>akan</a:t>
            </a:r>
            <a:r>
              <a:rPr lang="en-GB" sz="1600" dirty="0"/>
              <a:t> </a:t>
            </a:r>
            <a:r>
              <a:rPr lang="en-GB" sz="1600" dirty="0" err="1"/>
              <a:t>diterima</a:t>
            </a:r>
            <a:r>
              <a:rPr lang="en-GB" sz="1600" dirty="0"/>
              <a:t>.</a:t>
            </a:r>
          </a:p>
          <a:p>
            <a:pPr algn="just"/>
            <a:r>
              <a:rPr lang="en-GB" sz="1600" dirty="0" err="1"/>
              <a:t>Sila</a:t>
            </a:r>
            <a:r>
              <a:rPr lang="en-GB" sz="1600" dirty="0"/>
              <a:t> </a:t>
            </a:r>
            <a:r>
              <a:rPr lang="en-GB" sz="1600" dirty="0" err="1"/>
              <a:t>kemukakan</a:t>
            </a:r>
            <a:r>
              <a:rPr lang="en-GB" sz="1600" dirty="0"/>
              <a:t> </a:t>
            </a:r>
            <a:r>
              <a:rPr lang="en-GB" sz="1600" dirty="0" err="1"/>
              <a:t>penyata</a:t>
            </a:r>
            <a:r>
              <a:rPr lang="en-GB" sz="1600" dirty="0"/>
              <a:t> </a:t>
            </a:r>
            <a:r>
              <a:rPr lang="en-GB" sz="1600" dirty="0" err="1"/>
              <a:t>kewangan</a:t>
            </a:r>
            <a:r>
              <a:rPr lang="en-GB" sz="1600" dirty="0"/>
              <a:t> / </a:t>
            </a:r>
            <a:r>
              <a:rPr lang="en-GB" sz="1600" dirty="0" err="1"/>
              <a:t>akaun</a:t>
            </a:r>
            <a:r>
              <a:rPr lang="en-GB" sz="1600" dirty="0"/>
              <a:t> </a:t>
            </a:r>
            <a:r>
              <a:rPr lang="en-GB" sz="1600" dirty="0" err="1"/>
              <a:t>untung</a:t>
            </a:r>
            <a:r>
              <a:rPr lang="en-GB" sz="1600" dirty="0"/>
              <a:t> </a:t>
            </a:r>
            <a:r>
              <a:rPr lang="en-GB" sz="1600" dirty="0" err="1"/>
              <a:t>rugi</a:t>
            </a:r>
            <a:r>
              <a:rPr lang="en-GB" sz="1600" dirty="0"/>
              <a:t> </a:t>
            </a:r>
            <a:r>
              <a:rPr lang="en-GB" sz="1600" dirty="0" err="1"/>
              <a:t>untuk</a:t>
            </a:r>
            <a:r>
              <a:rPr lang="en-GB" sz="1600" dirty="0"/>
              <a:t> 2 </a:t>
            </a:r>
            <a:r>
              <a:rPr lang="en-GB" sz="1600" dirty="0" err="1"/>
              <a:t>tahun</a:t>
            </a:r>
            <a:r>
              <a:rPr lang="en-GB" sz="1600" dirty="0"/>
              <a:t> </a:t>
            </a:r>
            <a:r>
              <a:rPr lang="en-GB" sz="1600" dirty="0" err="1"/>
              <a:t>terakhir</a:t>
            </a:r>
            <a:r>
              <a:rPr lang="en-GB" sz="1600" dirty="0"/>
              <a:t> (</a:t>
            </a:r>
            <a:r>
              <a:rPr lang="en-GB" sz="1600" dirty="0" err="1"/>
              <a:t>jika</a:t>
            </a:r>
            <a:r>
              <a:rPr lang="en-GB" sz="1600" dirty="0"/>
              <a:t> </a:t>
            </a:r>
            <a:r>
              <a:rPr lang="en-GB" sz="1600" dirty="0" err="1"/>
              <a:t>ada</a:t>
            </a:r>
            <a:r>
              <a:rPr lang="en-GB" sz="1600" dirty="0"/>
              <a:t>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n-GB" sz="1600" dirty="0" err="1">
                <a:ea typeface="+mn-ea"/>
                <a:cs typeface="+mn-cs"/>
              </a:rPr>
              <a:t>Bilakan</a:t>
            </a:r>
            <a:r>
              <a:rPr lang="en-GB" sz="1600" dirty="0">
                <a:ea typeface="+mn-ea"/>
                <a:cs typeface="+mn-cs"/>
              </a:rPr>
              <a:t> </a:t>
            </a:r>
            <a:r>
              <a:rPr lang="en-GB" sz="1600" dirty="0" err="1">
                <a:ea typeface="+mn-ea"/>
                <a:cs typeface="+mn-cs"/>
              </a:rPr>
              <a:t>tarikh</a:t>
            </a:r>
            <a:r>
              <a:rPr lang="en-GB" sz="1600" dirty="0">
                <a:ea typeface="+mn-ea"/>
                <a:cs typeface="+mn-cs"/>
              </a:rPr>
              <a:t> </a:t>
            </a:r>
            <a:r>
              <a:rPr lang="en-GB" sz="1600" dirty="0" err="1">
                <a:ea typeface="+mn-ea"/>
                <a:cs typeface="+mn-cs"/>
              </a:rPr>
              <a:t>terakhir</a:t>
            </a:r>
            <a:r>
              <a:rPr lang="en-GB" sz="1600" dirty="0">
                <a:ea typeface="+mn-ea"/>
                <a:cs typeface="+mn-cs"/>
              </a:rPr>
              <a:t> </a:t>
            </a:r>
            <a:r>
              <a:rPr lang="en-GB" sz="1600" dirty="0" err="1">
                <a:ea typeface="+mn-ea"/>
                <a:cs typeface="+mn-cs"/>
              </a:rPr>
              <a:t>penyata</a:t>
            </a:r>
            <a:r>
              <a:rPr lang="en-GB" sz="1600" dirty="0">
                <a:ea typeface="+mn-ea"/>
                <a:cs typeface="+mn-cs"/>
              </a:rPr>
              <a:t> </a:t>
            </a:r>
            <a:r>
              <a:rPr lang="en-GB" sz="1600" dirty="0" err="1">
                <a:ea typeface="+mn-ea"/>
                <a:cs typeface="+mn-cs"/>
              </a:rPr>
              <a:t>kewangan</a:t>
            </a:r>
            <a:r>
              <a:rPr lang="en-GB" sz="1600" dirty="0">
                <a:ea typeface="+mn-ea"/>
                <a:cs typeface="+mn-cs"/>
              </a:rPr>
              <a:t> </a:t>
            </a:r>
            <a:r>
              <a:rPr lang="en-GB" sz="1600" dirty="0" err="1">
                <a:ea typeface="+mn-ea"/>
                <a:cs typeface="+mn-cs"/>
              </a:rPr>
              <a:t>teraudit</a:t>
            </a:r>
            <a:r>
              <a:rPr lang="en-GB" sz="1600" dirty="0">
                <a:ea typeface="+mn-ea"/>
                <a:cs typeface="+mn-cs"/>
              </a:rPr>
              <a:t> </a:t>
            </a:r>
            <a:r>
              <a:rPr lang="en-GB" sz="1600" dirty="0" err="1">
                <a:ea typeface="+mn-ea"/>
                <a:cs typeface="+mn-cs"/>
              </a:rPr>
              <a:t>disediakan</a:t>
            </a:r>
            <a:r>
              <a:rPr lang="en-GB" sz="1600" dirty="0">
                <a:ea typeface="+mn-ea"/>
                <a:cs typeface="+mn-cs"/>
              </a:rPr>
              <a:t>? </a:t>
            </a:r>
            <a:r>
              <a:rPr lang="en-GB" sz="1600" dirty="0" err="1">
                <a:ea typeface="+mn-ea"/>
                <a:cs typeface="+mn-cs"/>
              </a:rPr>
              <a:t>Nyatakan</a:t>
            </a:r>
            <a:r>
              <a:rPr lang="en-GB" sz="1600" dirty="0">
                <a:ea typeface="+mn-ea"/>
                <a:cs typeface="+mn-cs"/>
              </a:rPr>
              <a:t> </a:t>
            </a:r>
            <a:r>
              <a:rPr lang="en-GB" sz="1600" dirty="0" err="1">
                <a:ea typeface="+mn-ea"/>
                <a:cs typeface="+mn-cs"/>
              </a:rPr>
              <a:t>keputusan</a:t>
            </a:r>
            <a:r>
              <a:rPr lang="en-GB" sz="1600" dirty="0">
                <a:ea typeface="+mn-ea"/>
                <a:cs typeface="+mn-cs"/>
              </a:rPr>
              <a:t> </a:t>
            </a:r>
            <a:r>
              <a:rPr lang="en-GB" sz="1600" dirty="0" err="1">
                <a:ea typeface="+mn-ea"/>
                <a:cs typeface="+mn-cs"/>
              </a:rPr>
              <a:t>kewangan</a:t>
            </a:r>
            <a:r>
              <a:rPr lang="en-GB" sz="1600" dirty="0">
                <a:ea typeface="+mn-ea"/>
                <a:cs typeface="+mn-cs"/>
              </a:rPr>
              <a:t> </a:t>
            </a:r>
            <a:r>
              <a:rPr lang="en-GB" sz="1600" dirty="0" err="1">
                <a:ea typeface="+mn-ea"/>
                <a:cs typeface="+mn-cs"/>
              </a:rPr>
              <a:t>teraudit</a:t>
            </a:r>
            <a:r>
              <a:rPr lang="en-GB" sz="1600" dirty="0">
                <a:ea typeface="+mn-ea"/>
                <a:cs typeface="+mn-cs"/>
              </a:rPr>
              <a:t> yang </a:t>
            </a:r>
            <a:r>
              <a:rPr lang="en-GB" sz="1600" dirty="0" err="1">
                <a:ea typeface="+mn-ea"/>
                <a:cs typeface="+mn-cs"/>
              </a:rPr>
              <a:t>terkini</a:t>
            </a:r>
            <a:r>
              <a:rPr lang="en-GB" sz="1600" dirty="0">
                <a:ea typeface="+mn-ea"/>
                <a:cs typeface="+mn-cs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9730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Pencapaian</a:t>
            </a:r>
            <a:r>
              <a:rPr lang="en-US" sz="4000" dirty="0"/>
              <a:t> </a:t>
            </a:r>
            <a:r>
              <a:rPr lang="en-US" sz="4000" dirty="0" err="1"/>
              <a:t>Terkini</a:t>
            </a:r>
            <a:r>
              <a:rPr lang="en-US" sz="4000" dirty="0"/>
              <a:t> (</a:t>
            </a:r>
            <a:r>
              <a:rPr lang="en-US" sz="4000" i="1" dirty="0"/>
              <a:t>Milestones to Date</a:t>
            </a:r>
            <a:r>
              <a:rPr lang="en-US" sz="4000" dirty="0"/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algn="just"/>
            <a:r>
              <a:rPr lang="en-US" dirty="0" err="1"/>
              <a:t>Merangkumi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syarikat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</a:t>
            </a:r>
            <a:r>
              <a:rPr lang="en-US" dirty="0" err="1"/>
              <a:t>jualan</a:t>
            </a:r>
            <a:r>
              <a:rPr lang="en-US" dirty="0"/>
              <a:t>/</a:t>
            </a:r>
            <a:r>
              <a:rPr lang="en-US" dirty="0" err="1"/>
              <a:t>servis</a:t>
            </a:r>
            <a:r>
              <a:rPr lang="en-US" dirty="0"/>
              <a:t>, </a:t>
            </a:r>
            <a:r>
              <a:rPr lang="en-US" dirty="0" err="1"/>
              <a:t>ujian</a:t>
            </a:r>
            <a:r>
              <a:rPr lang="en-US" dirty="0"/>
              <a:t> dan </a:t>
            </a:r>
            <a:r>
              <a:rPr lang="en-US" dirty="0" err="1"/>
              <a:t>pensijilan</a:t>
            </a:r>
            <a:r>
              <a:rPr lang="en-US" dirty="0"/>
              <a:t>, </a:t>
            </a:r>
            <a:r>
              <a:rPr lang="en-US" dirty="0" err="1"/>
              <a:t>dsb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Senaraikan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geran</a:t>
            </a:r>
            <a:r>
              <a:rPr lang="en-US" dirty="0"/>
              <a:t>, </a:t>
            </a:r>
            <a:r>
              <a:rPr lang="en-US" dirty="0" err="1"/>
              <a:t>agensi</a:t>
            </a:r>
            <a:r>
              <a:rPr lang="en-US" dirty="0"/>
              <a:t> </a:t>
            </a:r>
            <a:r>
              <a:rPr lang="en-US" dirty="0" err="1"/>
              <a:t>pembiaya</a:t>
            </a:r>
            <a:r>
              <a:rPr lang="en-US" dirty="0"/>
              <a:t>, </a:t>
            </a:r>
            <a:r>
              <a:rPr lang="en-US" dirty="0" err="1"/>
              <a:t>tarikh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amaun</a:t>
            </a:r>
            <a:r>
              <a:rPr lang="en-US" dirty="0"/>
              <a:t> </a:t>
            </a:r>
            <a:r>
              <a:rPr lang="en-US" dirty="0" err="1"/>
              <a:t>geran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6330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Keperluan</a:t>
            </a:r>
            <a:r>
              <a:rPr lang="en-US" dirty="0"/>
              <a:t> Dana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algn="just"/>
            <a:r>
              <a:rPr lang="en-US" sz="2400" dirty="0" err="1"/>
              <a:t>Nyatakan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dana </a:t>
            </a:r>
            <a:r>
              <a:rPr lang="en-US" sz="2400" dirty="0" err="1"/>
              <a:t>syarikat</a:t>
            </a:r>
            <a:r>
              <a:rPr lang="en-US" sz="2400" dirty="0"/>
              <a:t> </a:t>
            </a:r>
            <a:r>
              <a:rPr lang="en-US" sz="2400" dirty="0" err="1"/>
              <a:t>buat</a:t>
            </a:r>
            <a:r>
              <a:rPr lang="en-US" sz="2400" dirty="0"/>
              <a:t> masa </a:t>
            </a:r>
            <a:r>
              <a:rPr lang="en-US" sz="2400" dirty="0" err="1"/>
              <a:t>ini</a:t>
            </a:r>
            <a:r>
              <a:rPr lang="en-US" sz="2400" dirty="0"/>
              <a:t>? </a:t>
            </a:r>
          </a:p>
          <a:p>
            <a:pPr algn="just"/>
            <a:r>
              <a:rPr lang="en-US" sz="2400" dirty="0" err="1"/>
              <a:t>Berapakah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dana yang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dan </a:t>
            </a:r>
            <a:r>
              <a:rPr lang="en-US" sz="2400" dirty="0" err="1"/>
              <a:t>bagaimanakah</a:t>
            </a:r>
            <a:r>
              <a:rPr lang="en-US" sz="2400" dirty="0"/>
              <a:t> dana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dibelanjakan</a:t>
            </a:r>
            <a:r>
              <a:rPr lang="en-US" sz="2400" dirty="0"/>
              <a:t>? </a:t>
            </a:r>
          </a:p>
          <a:p>
            <a:pPr algn="just"/>
            <a:r>
              <a:rPr lang="en-US" sz="2400" dirty="0" err="1"/>
              <a:t>Tempoh</a:t>
            </a:r>
            <a:r>
              <a:rPr lang="en-US" sz="2400" dirty="0"/>
              <a:t> </a:t>
            </a:r>
            <a:r>
              <a:rPr lang="en-US" sz="2400" dirty="0" err="1"/>
              <a:t>perbelanjaan</a:t>
            </a:r>
            <a:r>
              <a:rPr lang="en-US" sz="2400" dirty="0"/>
              <a:t> dana yang </a:t>
            </a:r>
            <a:r>
              <a:rPr lang="en-US" sz="2400" dirty="0" err="1"/>
              <a:t>dipohon</a:t>
            </a:r>
            <a:r>
              <a:rPr lang="en-US" sz="2400" dirty="0"/>
              <a:t>. </a:t>
            </a:r>
            <a:r>
              <a:rPr lang="en-US" sz="2400" dirty="0" err="1"/>
              <a:t>Adakah</a:t>
            </a:r>
            <a:r>
              <a:rPr lang="en-US" sz="2400" dirty="0"/>
              <a:t> </a:t>
            </a:r>
            <a:r>
              <a:rPr lang="en-US" sz="2400" dirty="0" err="1"/>
              <a:t>syarikat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memerlukan</a:t>
            </a:r>
            <a:r>
              <a:rPr lang="en-US" sz="2400" dirty="0"/>
              <a:t> </a:t>
            </a:r>
            <a:r>
              <a:rPr lang="en-US" sz="2400" dirty="0" err="1"/>
              <a:t>pendanaan</a:t>
            </a:r>
            <a:r>
              <a:rPr lang="en-US" sz="2400" dirty="0"/>
              <a:t> </a:t>
            </a:r>
            <a:r>
              <a:rPr lang="en-US" sz="2400" dirty="0" err="1"/>
              <a:t>tambahan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pulangan</a:t>
            </a:r>
            <a:r>
              <a:rPr lang="en-US" sz="2400" dirty="0"/>
              <a:t> modal </a:t>
            </a:r>
            <a:r>
              <a:rPr lang="en-US" sz="2400" dirty="0" err="1"/>
              <a:t>tunai</a:t>
            </a:r>
            <a:r>
              <a:rPr lang="en-US" sz="2400" dirty="0"/>
              <a:t> (</a:t>
            </a:r>
            <a:r>
              <a:rPr lang="en-US" sz="2400" i="1" dirty="0"/>
              <a:t>cash break-even</a:t>
            </a:r>
            <a:r>
              <a:rPr lang="en-US" sz="2400" dirty="0"/>
              <a:t>)?</a:t>
            </a:r>
          </a:p>
          <a:p>
            <a:pPr algn="just"/>
            <a:r>
              <a:rPr lang="en-US" sz="2400" dirty="0" err="1"/>
              <a:t>Butiran</a:t>
            </a:r>
            <a:r>
              <a:rPr lang="en-US" sz="2400" dirty="0"/>
              <a:t> Dana yang </a:t>
            </a:r>
            <a:r>
              <a:rPr lang="en-US" sz="2400" dirty="0" err="1"/>
              <a:t>diperlukan</a:t>
            </a:r>
            <a:r>
              <a:rPr lang="en-US" sz="2400" dirty="0"/>
              <a:t>:</a:t>
            </a:r>
          </a:p>
          <a:p>
            <a:pPr lvl="1"/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Luar</a:t>
            </a:r>
            <a:r>
              <a:rPr lang="en-US" sz="2000" dirty="0"/>
              <a:t> (</a:t>
            </a:r>
            <a:r>
              <a:rPr lang="en-US" sz="2000" dirty="0" err="1"/>
              <a:t>pinjaman</a:t>
            </a:r>
            <a:r>
              <a:rPr lang="en-US" sz="2000" dirty="0"/>
              <a:t> bank, Dana </a:t>
            </a:r>
            <a:r>
              <a:rPr lang="en-US" sz="2000" dirty="0" err="1"/>
              <a:t>Teroka</a:t>
            </a:r>
            <a:r>
              <a:rPr lang="en-US" sz="2000" dirty="0"/>
              <a:t>, </a:t>
            </a:r>
            <a:r>
              <a:rPr lang="en-US" sz="2000" dirty="0" err="1"/>
              <a:t>geran</a:t>
            </a:r>
            <a:r>
              <a:rPr lang="en-US" sz="2000" dirty="0"/>
              <a:t>, lain-lain)</a:t>
            </a:r>
          </a:p>
          <a:p>
            <a:pPr lvl="1"/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Dalaman</a:t>
            </a:r>
            <a:r>
              <a:rPr lang="en-US" sz="2000" dirty="0"/>
              <a:t> (</a:t>
            </a:r>
            <a:r>
              <a:rPr lang="en-US" sz="2000" dirty="0" err="1"/>
              <a:t>pemegang</a:t>
            </a:r>
            <a:r>
              <a:rPr lang="en-US" sz="2000" dirty="0"/>
              <a:t> </a:t>
            </a:r>
            <a:r>
              <a:rPr lang="en-US" sz="2000" dirty="0" err="1"/>
              <a:t>saham</a:t>
            </a:r>
            <a:r>
              <a:rPr lang="en-US" sz="20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70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(</a:t>
            </a:r>
            <a:r>
              <a:rPr lang="en-US" i="1" dirty="0"/>
              <a:t>Deliverables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algn="just"/>
            <a:r>
              <a:rPr lang="en-US" dirty="0" err="1"/>
              <a:t>Apakah</a:t>
            </a:r>
            <a:r>
              <a:rPr lang="en-US" dirty="0"/>
              <a:t> yang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baharu</a:t>
            </a:r>
            <a:r>
              <a:rPr lang="en-US" dirty="0"/>
              <a:t>? –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jualan</a:t>
            </a:r>
            <a:r>
              <a:rPr lang="en-US" dirty="0"/>
              <a:t>,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baharu</a:t>
            </a:r>
            <a:r>
              <a:rPr lang="en-US" dirty="0"/>
              <a:t>,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kapasiti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9570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 err="1"/>
              <a:t>Pasukan</a:t>
            </a:r>
            <a:r>
              <a:rPr lang="en-GB" b="1" dirty="0"/>
              <a:t> (</a:t>
            </a:r>
            <a:r>
              <a:rPr lang="en-GB" b="1" i="1" dirty="0"/>
              <a:t>Team</a:t>
            </a:r>
            <a:r>
              <a:rPr lang="en-GB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err="1"/>
              <a:t>Pengasas</a:t>
            </a:r>
            <a:r>
              <a:rPr lang="en-US" sz="2000" dirty="0"/>
              <a:t> dan </a:t>
            </a:r>
            <a:r>
              <a:rPr lang="en-US" sz="2000" dirty="0" err="1"/>
              <a:t>pemilik</a:t>
            </a:r>
            <a:endParaRPr lang="en-US" sz="2000" dirty="0"/>
          </a:p>
          <a:p>
            <a:r>
              <a:rPr lang="en-US" sz="2000" dirty="0" err="1"/>
              <a:t>Pekerja</a:t>
            </a:r>
            <a:r>
              <a:rPr lang="en-US" sz="2000" dirty="0"/>
              <a:t> lain yang </a:t>
            </a:r>
            <a:r>
              <a:rPr lang="en-US" sz="2000" dirty="0" err="1"/>
              <a:t>terlibat</a:t>
            </a:r>
            <a:endParaRPr lang="en-US" sz="2000" dirty="0"/>
          </a:p>
          <a:p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tanggungjawab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endParaRPr lang="en-GB" sz="2000" dirty="0"/>
          </a:p>
          <a:p>
            <a:r>
              <a:rPr lang="en-US" sz="2000" dirty="0" err="1"/>
              <a:t>Nyatakan</a:t>
            </a:r>
            <a:r>
              <a:rPr lang="en-US" sz="2000" dirty="0"/>
              <a:t> </a:t>
            </a:r>
            <a:r>
              <a:rPr lang="en-US" sz="2000" dirty="0" err="1"/>
              <a:t>kepakaran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pengasas</a:t>
            </a:r>
            <a:r>
              <a:rPr lang="en-US" sz="2000" dirty="0"/>
              <a:t>/</a:t>
            </a:r>
            <a:r>
              <a:rPr lang="en-US" sz="2000" dirty="0" err="1"/>
              <a:t>pemilik</a:t>
            </a:r>
            <a:r>
              <a:rPr lang="en-US" sz="2000" dirty="0"/>
              <a:t>/</a:t>
            </a:r>
            <a:r>
              <a:rPr lang="en-US" sz="2000" dirty="0" err="1"/>
              <a:t>pekerja</a:t>
            </a:r>
            <a:r>
              <a:rPr lang="en-US" sz="2000" dirty="0"/>
              <a:t> </a:t>
            </a:r>
            <a:endParaRPr lang="en-US" sz="2000" dirty="0">
              <a:latin typeface="Calibri" charset="0"/>
            </a:endParaRPr>
          </a:p>
          <a:p>
            <a:pPr algn="just"/>
            <a:r>
              <a:rPr lang="en-MY" sz="2000" dirty="0">
                <a:latin typeface="Calibri" charset="0"/>
              </a:rPr>
              <a:t>Masih </a:t>
            </a:r>
            <a:r>
              <a:rPr lang="en-MY" sz="2000" dirty="0" err="1">
                <a:latin typeface="Calibri" charset="0"/>
              </a:rPr>
              <a:t>adakah</a:t>
            </a:r>
            <a:r>
              <a:rPr lang="en-MY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jurang</a:t>
            </a:r>
            <a:r>
              <a:rPr lang="en-MY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kepakaran</a:t>
            </a:r>
            <a:r>
              <a:rPr lang="en-MY" sz="2000" dirty="0">
                <a:latin typeface="Calibri" charset="0"/>
              </a:rPr>
              <a:t> yang </a:t>
            </a:r>
            <a:r>
              <a:rPr lang="en-MY" sz="2000" dirty="0" err="1">
                <a:latin typeface="Calibri" charset="0"/>
              </a:rPr>
              <a:t>harus</a:t>
            </a:r>
            <a:r>
              <a:rPr lang="en-MY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dilengkapkan</a:t>
            </a:r>
            <a:r>
              <a:rPr lang="en-MY" sz="2000" dirty="0">
                <a:latin typeface="Calibri" charset="0"/>
              </a:rPr>
              <a:t> di </a:t>
            </a:r>
            <a:r>
              <a:rPr lang="en-MY" sz="2000" dirty="0" err="1">
                <a:latin typeface="Calibri" charset="0"/>
              </a:rPr>
              <a:t>dalam</a:t>
            </a:r>
            <a:r>
              <a:rPr lang="en-MY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pasukan</a:t>
            </a:r>
            <a:r>
              <a:rPr lang="en-MY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sedia</a:t>
            </a:r>
            <a:r>
              <a:rPr lang="en-MY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ada</a:t>
            </a:r>
            <a:r>
              <a:rPr lang="en-MY" sz="2000" dirty="0">
                <a:latin typeface="Calibri" charset="0"/>
              </a:rPr>
              <a:t> </a:t>
            </a:r>
            <a:r>
              <a:rPr lang="en-US" sz="2000" dirty="0"/>
              <a:t>&amp; </a:t>
            </a:r>
            <a:r>
              <a:rPr lang="en-US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bagaimana</a:t>
            </a:r>
            <a:r>
              <a:rPr lang="en-MY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ia</a:t>
            </a:r>
            <a:r>
              <a:rPr lang="en-MY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akan</a:t>
            </a:r>
            <a:r>
              <a:rPr lang="en-MY" sz="2000" dirty="0">
                <a:latin typeface="Calibri" charset="0"/>
              </a:rPr>
              <a:t> </a:t>
            </a:r>
            <a:r>
              <a:rPr lang="en-MY" sz="2000" dirty="0" err="1">
                <a:latin typeface="Calibri" charset="0"/>
              </a:rPr>
              <a:t>dilengkapkan</a:t>
            </a:r>
            <a:r>
              <a:rPr lang="en-MY" sz="2000" dirty="0">
                <a:latin typeface="Calibri" charset="0"/>
              </a:rPr>
              <a:t> di masa </a:t>
            </a:r>
            <a:r>
              <a:rPr lang="en-MY" sz="2000" dirty="0" err="1">
                <a:latin typeface="Calibri" charset="0"/>
              </a:rPr>
              <a:t>hadapan</a:t>
            </a:r>
            <a:r>
              <a:rPr lang="en-US" sz="2000" dirty="0">
                <a:latin typeface="Calibri" charset="0"/>
              </a:rPr>
              <a:t>.</a:t>
            </a:r>
          </a:p>
          <a:p>
            <a:r>
              <a:rPr lang="en-US" sz="2000" dirty="0">
                <a:latin typeface="Calibri" charset="0"/>
              </a:rPr>
              <a:t>Anda </a:t>
            </a:r>
            <a:r>
              <a:rPr lang="en-US" sz="2000" dirty="0" err="1">
                <a:latin typeface="Calibri" charset="0"/>
              </a:rPr>
              <a:t>boleh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menggunakan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contoh</a:t>
            </a:r>
            <a:r>
              <a:rPr lang="en-US" sz="2000" dirty="0">
                <a:latin typeface="Calibri" charset="0"/>
              </a:rPr>
              <a:t> di </a:t>
            </a:r>
            <a:r>
              <a:rPr lang="en-US" sz="2000" dirty="0" err="1">
                <a:latin typeface="Calibri" charset="0"/>
              </a:rPr>
              <a:t>slaid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seterusnya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sebagai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panduan</a:t>
            </a:r>
            <a:r>
              <a:rPr lang="en-US" sz="2000" dirty="0">
                <a:latin typeface="Calibri" charset="0"/>
              </a:rPr>
              <a:t>. </a:t>
            </a:r>
          </a:p>
          <a:p>
            <a:endParaRPr lang="en-US" sz="2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423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166"/>
            <a:ext cx="8229600" cy="616688"/>
          </a:xfrm>
        </p:spPr>
        <p:txBody>
          <a:bodyPr/>
          <a:lstStyle/>
          <a:p>
            <a:r>
              <a:rPr lang="en-US" sz="3600" dirty="0" err="1"/>
              <a:t>Garis</a:t>
            </a:r>
            <a:r>
              <a:rPr lang="en-US" sz="3600" dirty="0"/>
              <a:t> Panduan </a:t>
            </a:r>
            <a:r>
              <a:rPr lang="mr-IN" sz="3600" dirty="0"/>
              <a:t>–</a:t>
            </a:r>
            <a:r>
              <a:rPr lang="en-US" sz="3600" dirty="0"/>
              <a:t> </a:t>
            </a:r>
            <a:r>
              <a:rPr lang="en-US" sz="3600" i="1" dirty="0"/>
              <a:t>Pitch 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803060"/>
            <a:ext cx="8229600" cy="4230115"/>
          </a:xfrm>
        </p:spPr>
        <p:txBody>
          <a:bodyPr/>
          <a:lstStyle/>
          <a:p>
            <a:pPr algn="just"/>
            <a:r>
              <a:rPr lang="en-US" sz="1600" dirty="0" err="1"/>
              <a:t>Sila</a:t>
            </a:r>
            <a:r>
              <a:rPr lang="en-US" sz="1600" dirty="0"/>
              <a:t> </a:t>
            </a:r>
            <a:r>
              <a:rPr lang="en-US" sz="1600" dirty="0" err="1"/>
              <a:t>berada</a:t>
            </a:r>
            <a:r>
              <a:rPr lang="en-US" sz="1600" dirty="0"/>
              <a:t> di </a:t>
            </a:r>
            <a:r>
              <a:rPr lang="en-US" sz="1600" dirty="0" err="1"/>
              <a:t>lokasi</a:t>
            </a:r>
            <a:r>
              <a:rPr lang="en-US" sz="1600" dirty="0"/>
              <a:t> </a:t>
            </a:r>
            <a:r>
              <a:rPr lang="en-US" sz="1600" i="1" dirty="0"/>
              <a:t>pitching</a:t>
            </a:r>
            <a:r>
              <a:rPr lang="en-US" sz="1600" dirty="0"/>
              <a:t> </a:t>
            </a:r>
            <a:r>
              <a:rPr lang="en-US" sz="1600" dirty="0" err="1"/>
              <a:t>sekurang-kurangnya</a:t>
            </a:r>
            <a:r>
              <a:rPr lang="en-US" sz="1600" dirty="0"/>
              <a:t> </a:t>
            </a:r>
            <a:r>
              <a:rPr lang="en-US" sz="1600" b="1" u="sng" dirty="0"/>
              <a:t>30 </a:t>
            </a:r>
            <a:r>
              <a:rPr lang="en-US" sz="1600" b="1" u="sng" dirty="0" err="1"/>
              <a:t>minit</a:t>
            </a:r>
            <a:r>
              <a:rPr lang="en-US" sz="1600" b="1" u="sng" dirty="0"/>
              <a:t> </a:t>
            </a:r>
            <a:r>
              <a:rPr lang="en-US" sz="1600" dirty="0" err="1"/>
              <a:t>sebelum</a:t>
            </a:r>
            <a:r>
              <a:rPr lang="en-US" sz="1600" dirty="0"/>
              <a:t> slot yang </a:t>
            </a:r>
            <a:r>
              <a:rPr lang="en-US" sz="1600" dirty="0" err="1"/>
              <a:t>diperuntukkan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 err="1"/>
              <a:t>Ketidakhadiran</a:t>
            </a:r>
            <a:r>
              <a:rPr lang="en-US" sz="1600" dirty="0"/>
              <a:t> dan </a:t>
            </a:r>
            <a:r>
              <a:rPr lang="en-US" sz="1600" dirty="0" err="1"/>
              <a:t>pembatalan</a:t>
            </a:r>
            <a:r>
              <a:rPr lang="en-US" sz="1600" dirty="0"/>
              <a:t> pada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akhir</a:t>
            </a:r>
            <a:r>
              <a:rPr lang="en-US" sz="1600" dirty="0"/>
              <a:t> </a:t>
            </a:r>
            <a:r>
              <a:rPr lang="en-US" sz="1600" dirty="0" err="1"/>
              <a:t>tanpa</a:t>
            </a:r>
            <a:r>
              <a:rPr lang="en-US" sz="1600" dirty="0"/>
              <a:t> </a:t>
            </a:r>
            <a:r>
              <a:rPr lang="en-US" sz="1600" dirty="0" err="1"/>
              <a:t>sebab</a:t>
            </a:r>
            <a:r>
              <a:rPr lang="en-US" sz="1600" dirty="0"/>
              <a:t> yang </a:t>
            </a:r>
            <a:r>
              <a:rPr lang="en-US" sz="1600" dirty="0" err="1"/>
              <a:t>munasabah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membawa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tempoh</a:t>
            </a:r>
            <a:r>
              <a:rPr lang="en-US" sz="1600" dirty="0"/>
              <a:t> </a:t>
            </a:r>
            <a:r>
              <a:rPr lang="en-US" sz="1600" dirty="0" err="1"/>
              <a:t>bertenang</a:t>
            </a:r>
            <a:r>
              <a:rPr lang="en-US" sz="1600" dirty="0"/>
              <a:t> </a:t>
            </a:r>
            <a:r>
              <a:rPr lang="en-US" sz="1600" dirty="0" err="1"/>
              <a:t>selama</a:t>
            </a:r>
            <a:r>
              <a:rPr lang="en-US" sz="1600" dirty="0"/>
              <a:t> </a:t>
            </a:r>
            <a:r>
              <a:rPr lang="en-US" sz="1600" b="1" u="sng" dirty="0" err="1"/>
              <a:t>dua</a:t>
            </a:r>
            <a:r>
              <a:rPr lang="en-US" sz="1600" b="1" u="sng" dirty="0"/>
              <a:t> (2) </a:t>
            </a:r>
            <a:r>
              <a:rPr lang="en-US" sz="1600" b="1" u="sng" dirty="0" err="1"/>
              <a:t>minggu</a:t>
            </a:r>
            <a:r>
              <a:rPr lang="en-US" sz="1600" b="1" u="sng" dirty="0"/>
              <a:t> </a:t>
            </a:r>
            <a:r>
              <a:rPr lang="en-US" sz="1600" dirty="0" err="1"/>
              <a:t>sebelum</a:t>
            </a:r>
            <a:r>
              <a:rPr lang="en-US" sz="1600" dirty="0"/>
              <a:t> </a:t>
            </a:r>
            <a:r>
              <a:rPr lang="en-US" sz="1600" dirty="0" err="1"/>
              <a:t>dibenarkan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penjadualan</a:t>
            </a:r>
            <a:r>
              <a:rPr lang="en-US" sz="1600" dirty="0"/>
              <a:t> </a:t>
            </a:r>
            <a:r>
              <a:rPr lang="en-US" sz="1600" dirty="0" err="1"/>
              <a:t>semula</a:t>
            </a:r>
            <a:r>
              <a:rPr lang="en-US" sz="1600" dirty="0"/>
              <a:t> </a:t>
            </a:r>
            <a:r>
              <a:rPr lang="en-US" sz="1600" dirty="0" err="1"/>
              <a:t>sesi</a:t>
            </a:r>
            <a:r>
              <a:rPr lang="en-US" sz="1600" dirty="0"/>
              <a:t> </a:t>
            </a:r>
            <a:r>
              <a:rPr lang="en-US" sz="1600" i="1" dirty="0"/>
              <a:t>pitching</a:t>
            </a:r>
            <a:r>
              <a:rPr lang="en-US" sz="1600" dirty="0"/>
              <a:t>. </a:t>
            </a:r>
          </a:p>
          <a:p>
            <a:pPr algn="just"/>
            <a:r>
              <a:rPr lang="en-US" sz="1600" dirty="0"/>
              <a:t>Anda </a:t>
            </a:r>
            <a:r>
              <a:rPr lang="en-US" sz="1600" dirty="0" err="1"/>
              <a:t>diingatkan</a:t>
            </a:r>
            <a:r>
              <a:rPr lang="en-US" sz="1600" dirty="0"/>
              <a:t> </a:t>
            </a:r>
            <a:r>
              <a:rPr lang="en-US" sz="1600" dirty="0" err="1"/>
              <a:t>supaya</a:t>
            </a:r>
            <a:r>
              <a:rPr lang="en-US" sz="1600" dirty="0"/>
              <a:t> </a:t>
            </a:r>
            <a:r>
              <a:rPr lang="en-US" sz="1600" dirty="0" err="1"/>
              <a:t>mematuhi</a:t>
            </a:r>
            <a:r>
              <a:rPr lang="en-US" sz="1600" dirty="0"/>
              <a:t> masa yang </a:t>
            </a:r>
            <a:r>
              <a:rPr lang="en-US" sz="1600" dirty="0" err="1"/>
              <a:t>ditetapkan</a:t>
            </a:r>
            <a:r>
              <a:rPr lang="en-US" sz="1600" dirty="0"/>
              <a:t>. </a:t>
            </a:r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syarikat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diberikan</a:t>
            </a:r>
            <a:r>
              <a:rPr lang="en-US" sz="1600" dirty="0"/>
              <a:t> </a:t>
            </a:r>
            <a:r>
              <a:rPr lang="en-US" sz="1600" b="1" dirty="0"/>
              <a:t>15 </a:t>
            </a:r>
            <a:r>
              <a:rPr lang="en-US" sz="1600" b="1" dirty="0" err="1"/>
              <a:t>minit</a:t>
            </a:r>
            <a:r>
              <a:rPr lang="en-US" sz="1600" b="1" dirty="0"/>
              <a:t> </a:t>
            </a:r>
            <a:r>
              <a:rPr lang="en-US" sz="1600" b="1" dirty="0" err="1"/>
              <a:t>untuk</a:t>
            </a:r>
            <a:r>
              <a:rPr lang="en-US" sz="1600" b="1" dirty="0"/>
              <a:t> </a:t>
            </a:r>
            <a:r>
              <a:rPr lang="en-US" sz="1600" b="1" dirty="0" err="1"/>
              <a:t>sesi</a:t>
            </a:r>
            <a:r>
              <a:rPr lang="en-US" sz="1600" b="1" dirty="0"/>
              <a:t> </a:t>
            </a:r>
            <a:r>
              <a:rPr lang="en-US" sz="1600" b="1" dirty="0" err="1"/>
              <a:t>pembentangan</a:t>
            </a:r>
            <a:r>
              <a:rPr lang="en-US" sz="1600" b="1" dirty="0"/>
              <a:t> </a:t>
            </a:r>
            <a:r>
              <a:rPr lang="en-US" sz="1600" b="1" dirty="0" err="1"/>
              <a:t>slaid</a:t>
            </a:r>
            <a:r>
              <a:rPr lang="en-US" sz="1600" b="1" dirty="0"/>
              <a:t> dan 15 </a:t>
            </a:r>
            <a:r>
              <a:rPr lang="en-US" sz="1600" b="1" dirty="0" err="1"/>
              <a:t>minit</a:t>
            </a:r>
            <a:r>
              <a:rPr lang="en-US" sz="1600" b="1" dirty="0"/>
              <a:t> </a:t>
            </a:r>
            <a:r>
              <a:rPr lang="en-US" sz="1600" b="1" dirty="0" err="1"/>
              <a:t>lagi</a:t>
            </a:r>
            <a:r>
              <a:rPr lang="en-US" sz="1600" b="1" dirty="0"/>
              <a:t> </a:t>
            </a:r>
            <a:r>
              <a:rPr lang="en-US" sz="1600" b="1" dirty="0" err="1"/>
              <a:t>untuk</a:t>
            </a:r>
            <a:r>
              <a:rPr lang="en-US" sz="1600" b="1" dirty="0"/>
              <a:t> </a:t>
            </a:r>
            <a:r>
              <a:rPr lang="en-US" sz="1600" b="1" dirty="0" err="1"/>
              <a:t>sesi</a:t>
            </a:r>
            <a:r>
              <a:rPr lang="en-US" sz="1600" b="1" dirty="0"/>
              <a:t> </a:t>
            </a:r>
            <a:r>
              <a:rPr lang="en-US" sz="1600" b="1" dirty="0" err="1"/>
              <a:t>Soal</a:t>
            </a:r>
            <a:r>
              <a:rPr lang="en-US" sz="1600" b="1" dirty="0"/>
              <a:t> Jawab </a:t>
            </a:r>
            <a:r>
              <a:rPr lang="en-US" sz="1600" dirty="0" err="1"/>
              <a:t>selepas</a:t>
            </a:r>
            <a:r>
              <a:rPr lang="en-US" sz="1600" dirty="0"/>
              <a:t> </a:t>
            </a:r>
            <a:r>
              <a:rPr lang="en-US" sz="1600" dirty="0" err="1"/>
              <a:t>pembentangan</a:t>
            </a:r>
            <a:r>
              <a:rPr lang="en-US" sz="1600" dirty="0"/>
              <a:t>. </a:t>
            </a:r>
          </a:p>
          <a:p>
            <a:pPr algn="just"/>
            <a:r>
              <a:rPr lang="en-US" sz="1600" dirty="0" err="1"/>
              <a:t>Komputer</a:t>
            </a:r>
            <a:r>
              <a:rPr lang="en-US" sz="1600" dirty="0"/>
              <a:t> </a:t>
            </a:r>
            <a:r>
              <a:rPr lang="en-US" sz="1600" dirty="0" err="1"/>
              <a:t>riba</a:t>
            </a:r>
            <a:r>
              <a:rPr lang="en-US" sz="1600" dirty="0"/>
              <a:t> dan </a:t>
            </a:r>
            <a:r>
              <a:rPr lang="en-US" sz="1600" dirty="0" err="1"/>
              <a:t>penunjuk</a:t>
            </a:r>
            <a:r>
              <a:rPr lang="en-US" sz="1600" dirty="0"/>
              <a:t> laser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disediakan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kegunaan</a:t>
            </a:r>
            <a:r>
              <a:rPr lang="en-US" sz="1600" dirty="0"/>
              <a:t> </a:t>
            </a:r>
            <a:r>
              <a:rPr lang="en-US" sz="1600" dirty="0" err="1"/>
              <a:t>anda</a:t>
            </a:r>
            <a:r>
              <a:rPr lang="en-US" sz="1600" dirty="0"/>
              <a:t>. Salinan </a:t>
            </a:r>
            <a:r>
              <a:rPr lang="en-US" sz="1600" dirty="0" err="1"/>
              <a:t>lembut</a:t>
            </a:r>
            <a:r>
              <a:rPr lang="en-US" sz="1600" dirty="0"/>
              <a:t> </a:t>
            </a:r>
            <a:r>
              <a:rPr lang="en-US" sz="1600" i="1" dirty="0"/>
              <a:t>Pitch Deck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disediakan</a:t>
            </a:r>
            <a:r>
              <a:rPr lang="en-US" sz="1600" dirty="0"/>
              <a:t> di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komputer</a:t>
            </a:r>
            <a:r>
              <a:rPr lang="en-US" sz="1600" dirty="0"/>
              <a:t> </a:t>
            </a:r>
            <a:r>
              <a:rPr lang="en-US" sz="1600" dirty="0" err="1"/>
              <a:t>riba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kegunaan</a:t>
            </a:r>
            <a:r>
              <a:rPr lang="en-US" sz="1600" dirty="0"/>
              <a:t> </a:t>
            </a:r>
            <a:r>
              <a:rPr lang="en-US" sz="1600" dirty="0" err="1"/>
              <a:t>pembentangan</a:t>
            </a:r>
            <a:r>
              <a:rPr lang="en-US" sz="1600" dirty="0"/>
              <a:t>. </a:t>
            </a:r>
          </a:p>
          <a:p>
            <a:pPr algn="just"/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memastikan</a:t>
            </a:r>
            <a:r>
              <a:rPr lang="en-US" sz="1600" dirty="0"/>
              <a:t> </a:t>
            </a:r>
            <a:r>
              <a:rPr lang="en-US" sz="1600" dirty="0" err="1"/>
              <a:t>kelancaran</a:t>
            </a:r>
            <a:r>
              <a:rPr lang="en-US" sz="1600" dirty="0"/>
              <a:t> </a:t>
            </a:r>
            <a:r>
              <a:rPr lang="en-US" sz="1600" dirty="0" err="1"/>
              <a:t>sesi</a:t>
            </a:r>
            <a:r>
              <a:rPr lang="en-US" sz="1600" dirty="0"/>
              <a:t> </a:t>
            </a:r>
            <a:r>
              <a:rPr lang="en-US" sz="1600" i="1" dirty="0"/>
              <a:t>pitching</a:t>
            </a:r>
            <a:r>
              <a:rPr lang="en-US" sz="1600" dirty="0"/>
              <a:t>, </a:t>
            </a:r>
            <a:r>
              <a:rPr lang="en-US" sz="1600" b="1" u="sng" dirty="0" err="1"/>
              <a:t>sebarang</a:t>
            </a:r>
            <a:r>
              <a:rPr lang="en-US" sz="1600" b="1" u="sng" dirty="0"/>
              <a:t> </a:t>
            </a:r>
            <a:r>
              <a:rPr lang="en-US" sz="1600" b="1" u="sng" dirty="0" err="1"/>
              <a:t>permintaan</a:t>
            </a:r>
            <a:r>
              <a:rPr lang="en-US" sz="1600" b="1" u="sng" dirty="0"/>
              <a:t> </a:t>
            </a:r>
            <a:r>
              <a:rPr lang="en-US" sz="1600" b="1" u="sng" dirty="0" err="1"/>
              <a:t>untuk</a:t>
            </a:r>
            <a:r>
              <a:rPr lang="en-US" sz="1600" b="1" u="sng" dirty="0"/>
              <a:t> </a:t>
            </a:r>
            <a:r>
              <a:rPr lang="en-US" sz="1600" b="1" u="sng" dirty="0" err="1"/>
              <a:t>menggunakan</a:t>
            </a:r>
            <a:r>
              <a:rPr lang="en-US" sz="1600" b="1" u="sng" dirty="0"/>
              <a:t> </a:t>
            </a:r>
            <a:r>
              <a:rPr lang="en-US" sz="1600" b="1" u="sng" dirty="0" err="1"/>
              <a:t>komputer</a:t>
            </a:r>
            <a:r>
              <a:rPr lang="en-US" sz="1600" b="1" u="sng" dirty="0"/>
              <a:t> </a:t>
            </a:r>
            <a:r>
              <a:rPr lang="en-US" sz="1600" b="1" u="sng" dirty="0" err="1"/>
              <a:t>riba</a:t>
            </a:r>
            <a:r>
              <a:rPr lang="en-US" sz="1600" b="1" u="sng" dirty="0"/>
              <a:t>, </a:t>
            </a:r>
            <a:r>
              <a:rPr lang="en-US" sz="1600" b="1" i="1" u="sng" dirty="0"/>
              <a:t>USB pen drive </a:t>
            </a:r>
            <a:r>
              <a:rPr lang="en-US" sz="1600" b="1" u="sng" dirty="0" err="1"/>
              <a:t>dsb</a:t>
            </a:r>
            <a:r>
              <a:rPr lang="en-US" sz="1600" b="1" u="sng" dirty="0"/>
              <a:t>. </a:t>
            </a:r>
            <a:r>
              <a:rPr lang="en-US" sz="1600" b="1" u="sng" dirty="0" err="1"/>
              <a:t>tidak</a:t>
            </a:r>
            <a:r>
              <a:rPr lang="en-US" sz="1600" b="1" u="sng" dirty="0"/>
              <a:t> </a:t>
            </a:r>
            <a:r>
              <a:rPr lang="en-US" sz="1600" b="1" u="sng" dirty="0" err="1"/>
              <a:t>akan</a:t>
            </a:r>
            <a:r>
              <a:rPr lang="en-US" sz="1600" b="1" u="sng" dirty="0"/>
              <a:t> </a:t>
            </a:r>
            <a:r>
              <a:rPr lang="en-US" sz="1600" b="1" u="sng" dirty="0" err="1"/>
              <a:t>dibenarkan</a:t>
            </a:r>
            <a:r>
              <a:rPr lang="en-US" sz="1600" b="1" u="sng" dirty="0"/>
              <a:t>.</a:t>
            </a:r>
          </a:p>
          <a:p>
            <a:pPr algn="just"/>
            <a:r>
              <a:rPr lang="en-US" sz="1600" dirty="0"/>
              <a:t>Anda </a:t>
            </a:r>
            <a:r>
              <a:rPr lang="en-US" sz="1600" dirty="0" err="1"/>
              <a:t>digalakkan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membawa</a:t>
            </a:r>
            <a:r>
              <a:rPr lang="en-US" sz="1600" dirty="0"/>
              <a:t> </a:t>
            </a:r>
            <a:r>
              <a:rPr lang="en-US" sz="1600" dirty="0" err="1"/>
              <a:t>prototaip</a:t>
            </a:r>
            <a:r>
              <a:rPr lang="en-US" sz="1600" dirty="0"/>
              <a:t> dan </a:t>
            </a:r>
            <a:r>
              <a:rPr lang="en-US" sz="1600" dirty="0" err="1"/>
              <a:t>contoh</a:t>
            </a:r>
            <a:r>
              <a:rPr lang="en-US" sz="1600" dirty="0"/>
              <a:t> </a:t>
            </a:r>
            <a:r>
              <a:rPr lang="en-US" sz="1600" dirty="0" err="1"/>
              <a:t>produk</a:t>
            </a:r>
            <a:r>
              <a:rPr lang="en-US" sz="1600" dirty="0"/>
              <a:t>.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dimaklumkan</a:t>
            </a:r>
            <a:r>
              <a:rPr lang="en-US" sz="1600" dirty="0"/>
              <a:t> </a:t>
            </a:r>
            <a:r>
              <a:rPr lang="en-US" sz="1600" dirty="0" err="1"/>
              <a:t>bahawa</a:t>
            </a:r>
            <a:r>
              <a:rPr lang="en-US" sz="1600" dirty="0"/>
              <a:t> MTDC </a:t>
            </a:r>
            <a:r>
              <a:rPr lang="en-US" sz="1600" dirty="0" err="1"/>
              <a:t>mempunyai</a:t>
            </a:r>
            <a:r>
              <a:rPr lang="en-US" sz="1600" dirty="0"/>
              <a:t> </a:t>
            </a:r>
            <a:r>
              <a:rPr lang="en-US" sz="1600" b="1" u="sng" dirty="0" err="1"/>
              <a:t>Polisi</a:t>
            </a:r>
            <a:r>
              <a:rPr lang="en-US" sz="1600" b="1" u="sng" dirty="0"/>
              <a:t> </a:t>
            </a:r>
            <a:r>
              <a:rPr lang="en-US" sz="1600" b="1" u="sng" dirty="0" err="1"/>
              <a:t>Tidak</a:t>
            </a:r>
            <a:r>
              <a:rPr lang="en-US" sz="1600" b="1" u="sng" dirty="0"/>
              <a:t> </a:t>
            </a:r>
            <a:r>
              <a:rPr lang="en-US" sz="1600" b="1" u="sng" dirty="0" err="1"/>
              <a:t>Menerima</a:t>
            </a:r>
            <a:r>
              <a:rPr lang="en-US" sz="1600" b="1" u="sng" dirty="0"/>
              <a:t> </a:t>
            </a:r>
            <a:r>
              <a:rPr lang="en-US" sz="1600" b="1" u="sng" dirty="0" err="1"/>
              <a:t>Hadiah</a:t>
            </a:r>
            <a:r>
              <a:rPr lang="en-US" sz="1600" b="1" u="sng" dirty="0"/>
              <a:t> </a:t>
            </a:r>
            <a:r>
              <a:rPr lang="en-US" sz="1600" dirty="0"/>
              <a:t>yang </a:t>
            </a:r>
            <a:r>
              <a:rPr lang="en-US" sz="1600" dirty="0" err="1"/>
              <a:t>ketat</a:t>
            </a:r>
            <a:r>
              <a:rPr lang="en-US" sz="1600" dirty="0"/>
              <a:t>, oleh </a:t>
            </a:r>
            <a:r>
              <a:rPr lang="en-US" sz="1600" dirty="0" err="1"/>
              <a:t>itu</a:t>
            </a:r>
            <a:r>
              <a:rPr lang="en-US" sz="1600" dirty="0"/>
              <a:t>, MTDC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sebarang</a:t>
            </a:r>
            <a:r>
              <a:rPr lang="en-US" sz="1600" dirty="0"/>
              <a:t> </a:t>
            </a:r>
            <a:r>
              <a:rPr lang="en-US" sz="1600" dirty="0" err="1"/>
              <a:t>contoh</a:t>
            </a:r>
            <a:r>
              <a:rPr lang="en-US" sz="1600" dirty="0"/>
              <a:t>, </a:t>
            </a:r>
            <a:r>
              <a:rPr lang="en-US" sz="1600" dirty="0" err="1"/>
              <a:t>hadiah</a:t>
            </a:r>
            <a:r>
              <a:rPr lang="en-US" sz="1600" dirty="0"/>
              <a:t> </a:t>
            </a:r>
            <a:r>
              <a:rPr lang="en-US" sz="1600" dirty="0" err="1"/>
              <a:t>dsb</a:t>
            </a:r>
            <a:r>
              <a:rPr lang="en-US" sz="1600" dirty="0"/>
              <a:t>.</a:t>
            </a:r>
          </a:p>
          <a:p>
            <a:pPr algn="just"/>
            <a:r>
              <a:rPr lang="en-US" sz="1600" i="1" dirty="0"/>
              <a:t>Pitching</a:t>
            </a:r>
            <a:r>
              <a:rPr lang="en-US" sz="1600" dirty="0"/>
              <a:t>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dibentangkan</a:t>
            </a:r>
            <a:r>
              <a:rPr lang="en-US" sz="1600" dirty="0"/>
              <a:t> di </a:t>
            </a:r>
            <a:r>
              <a:rPr lang="en-US" sz="1600" dirty="0" err="1"/>
              <a:t>dalam</a:t>
            </a:r>
            <a:r>
              <a:rPr lang="en-US" sz="1600" dirty="0"/>
              <a:t> Bahasa </a:t>
            </a:r>
            <a:r>
              <a:rPr lang="en-US" sz="1600" dirty="0" err="1"/>
              <a:t>Inggeris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Bahasa Malaysia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campuran</a:t>
            </a:r>
            <a:r>
              <a:rPr lang="en-US" sz="1600" dirty="0"/>
              <a:t> </a:t>
            </a:r>
            <a:r>
              <a:rPr lang="en-US" sz="1600" dirty="0" err="1"/>
              <a:t>kedua-duanya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33953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A0503-FD2B-4B8F-B51D-A776F0C6F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1007" y="-2753"/>
            <a:ext cx="1349566" cy="445082"/>
          </a:xfrm>
        </p:spPr>
        <p:txBody>
          <a:bodyPr/>
          <a:lstStyle/>
          <a:p>
            <a:pPr algn="l"/>
            <a:r>
              <a:rPr lang="en-MY" sz="2000" b="0" dirty="0" err="1"/>
              <a:t>Pengasas</a:t>
            </a:r>
            <a:endParaRPr lang="en-MY" sz="2000" b="0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B170EF6-D036-4ADB-93FA-05C033FA6690}"/>
              </a:ext>
            </a:extLst>
          </p:cNvPr>
          <p:cNvGrpSpPr/>
          <p:nvPr/>
        </p:nvGrpSpPr>
        <p:grpSpPr>
          <a:xfrm>
            <a:off x="1265563" y="508276"/>
            <a:ext cx="6612875" cy="1595791"/>
            <a:chOff x="636224" y="442329"/>
            <a:chExt cx="6612875" cy="159579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AAD34CD-03D5-4CBB-ADBD-A413CF2CF97E}"/>
                </a:ext>
              </a:extLst>
            </p:cNvPr>
            <p:cNvSpPr/>
            <p:nvPr/>
          </p:nvSpPr>
          <p:spPr>
            <a:xfrm>
              <a:off x="2809300" y="442329"/>
              <a:ext cx="4439799" cy="76352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 err="1">
                  <a:solidFill>
                    <a:schemeClr val="bg1"/>
                  </a:solidFill>
                </a:rPr>
                <a:t>Tugas</a:t>
              </a:r>
              <a:r>
                <a:rPr lang="en-US" sz="1200" dirty="0">
                  <a:solidFill>
                    <a:schemeClr val="bg1"/>
                  </a:solidFill>
                </a:rPr>
                <a:t> : Pembangunan </a:t>
              </a:r>
              <a:r>
                <a:rPr lang="en-US" sz="1200" dirty="0" err="1">
                  <a:solidFill>
                    <a:schemeClr val="bg1"/>
                  </a:solidFill>
                </a:rPr>
                <a:t>Perniagaan</a:t>
              </a:r>
              <a:endParaRPr lang="en-US" sz="1200" dirty="0">
                <a:solidFill>
                  <a:schemeClr val="bg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</a:rPr>
                <a:t>Sejarah : </a:t>
              </a:r>
              <a:r>
                <a:rPr lang="en-US" sz="1200" dirty="0" err="1">
                  <a:solidFill>
                    <a:schemeClr val="bg1"/>
                  </a:solidFill>
                </a:rPr>
                <a:t>Ketua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Pemb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Perniagaan</a:t>
              </a:r>
              <a:r>
                <a:rPr lang="en-US" sz="1200" dirty="0">
                  <a:solidFill>
                    <a:schemeClr val="bg1"/>
                  </a:solidFill>
                </a:rPr>
                <a:t> Boustead Engineering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</a:rPr>
                <a:t>Stats: </a:t>
              </a:r>
              <a:r>
                <a:rPr lang="en-US" sz="1200" dirty="0" err="1">
                  <a:solidFill>
                    <a:schemeClr val="bg1"/>
                  </a:solidFill>
                </a:rPr>
                <a:t>Umur</a:t>
              </a:r>
              <a:r>
                <a:rPr lang="en-US" sz="1200" dirty="0">
                  <a:solidFill>
                    <a:schemeClr val="bg1"/>
                  </a:solidFill>
                </a:rPr>
                <a:t>: 32, </a:t>
              </a:r>
              <a:r>
                <a:rPr lang="en-US" sz="1200" dirty="0" err="1">
                  <a:solidFill>
                    <a:schemeClr val="bg1"/>
                  </a:solidFill>
                </a:rPr>
                <a:t>Pengalaman</a:t>
              </a:r>
              <a:r>
                <a:rPr lang="en-US" sz="1200" dirty="0">
                  <a:solidFill>
                    <a:schemeClr val="bg1"/>
                  </a:solidFill>
                </a:rPr>
                <a:t> : 8 </a:t>
              </a:r>
              <a:r>
                <a:rPr lang="en-US" sz="1200" dirty="0" err="1">
                  <a:solidFill>
                    <a:schemeClr val="bg1"/>
                  </a:solidFill>
                </a:rPr>
                <a:t>tahun</a:t>
              </a:r>
              <a:endParaRPr lang="en-US" sz="1200" dirty="0">
                <a:solidFill>
                  <a:schemeClr val="bg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</a:rPr>
                <a:t>Pendidikan : UiTM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6BC6CBA-8DD0-4EE0-919F-D26F37956B45}"/>
                </a:ext>
              </a:extLst>
            </p:cNvPr>
            <p:cNvSpPr/>
            <p:nvPr/>
          </p:nvSpPr>
          <p:spPr>
            <a:xfrm>
              <a:off x="2809300" y="1274593"/>
              <a:ext cx="4439799" cy="76352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MY" sz="1200" dirty="0" err="1">
                  <a:solidFill>
                    <a:schemeClr val="bg1"/>
                  </a:solidFill>
                </a:rPr>
                <a:t>Tugas</a:t>
              </a:r>
              <a:r>
                <a:rPr lang="en-MY" sz="1200" dirty="0">
                  <a:solidFill>
                    <a:schemeClr val="bg1"/>
                  </a:solidFill>
                </a:rPr>
                <a:t> : Pembangunan </a:t>
              </a:r>
              <a:r>
                <a:rPr lang="en-MY" sz="1200" dirty="0" err="1">
                  <a:solidFill>
                    <a:schemeClr val="bg1"/>
                  </a:solidFill>
                </a:rPr>
                <a:t>Produk</a:t>
              </a:r>
              <a:r>
                <a:rPr lang="en-MY" sz="1200" dirty="0">
                  <a:solidFill>
                    <a:schemeClr val="bg1"/>
                  </a:solidFill>
                </a:rPr>
                <a:t>, R&amp;D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MY" sz="1200" dirty="0">
                  <a:solidFill>
                    <a:schemeClr val="bg1"/>
                  </a:solidFill>
                </a:rPr>
                <a:t>Sejarah : CTO Sapura Engineering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MY" sz="1200" dirty="0">
                  <a:solidFill>
                    <a:schemeClr val="bg1"/>
                  </a:solidFill>
                </a:rPr>
                <a:t>Stats: </a:t>
              </a:r>
              <a:r>
                <a:rPr lang="en-MY" sz="1200" dirty="0" err="1">
                  <a:solidFill>
                    <a:schemeClr val="bg1"/>
                  </a:solidFill>
                </a:rPr>
                <a:t>Umur</a:t>
              </a:r>
              <a:r>
                <a:rPr lang="en-MY" sz="1200" dirty="0">
                  <a:solidFill>
                    <a:schemeClr val="bg1"/>
                  </a:solidFill>
                </a:rPr>
                <a:t>: 35, </a:t>
              </a:r>
              <a:r>
                <a:rPr lang="en-MY" sz="1200" dirty="0" err="1">
                  <a:solidFill>
                    <a:schemeClr val="bg1"/>
                  </a:solidFill>
                </a:rPr>
                <a:t>Pengalaman</a:t>
              </a:r>
              <a:r>
                <a:rPr lang="en-MY" sz="1200" dirty="0">
                  <a:solidFill>
                    <a:schemeClr val="bg1"/>
                  </a:solidFill>
                </a:rPr>
                <a:t> : 12 </a:t>
              </a:r>
              <a:r>
                <a:rPr lang="en-MY" sz="1200" dirty="0" err="1">
                  <a:solidFill>
                    <a:schemeClr val="bg1"/>
                  </a:solidFill>
                </a:rPr>
                <a:t>tahun</a:t>
              </a:r>
              <a:r>
                <a:rPr lang="en-MY" sz="1200" dirty="0">
                  <a:solidFill>
                    <a:schemeClr val="bg1"/>
                  </a:solidFill>
                </a:rPr>
                <a:t> 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MY" sz="1200" dirty="0">
                  <a:solidFill>
                    <a:schemeClr val="bg1"/>
                  </a:solidFill>
                </a:rPr>
                <a:t>Pendidikan : UPM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7B51E15-D5B7-4EB9-98F3-8AD55538DCBA}"/>
                </a:ext>
              </a:extLst>
            </p:cNvPr>
            <p:cNvSpPr/>
            <p:nvPr/>
          </p:nvSpPr>
          <p:spPr>
            <a:xfrm>
              <a:off x="636224" y="442329"/>
              <a:ext cx="991518" cy="7635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dirty="0" err="1">
                  <a:solidFill>
                    <a:schemeClr val="tx1"/>
                  </a:solidFill>
                </a:rPr>
                <a:t>Foto</a:t>
              </a:r>
              <a:endParaRPr lang="en-MY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8864FFC-9EB0-49A3-8E3F-13A1B31F0B90}"/>
                </a:ext>
              </a:extLst>
            </p:cNvPr>
            <p:cNvSpPr/>
            <p:nvPr/>
          </p:nvSpPr>
          <p:spPr>
            <a:xfrm>
              <a:off x="636224" y="1274593"/>
              <a:ext cx="991518" cy="7635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dirty="0" err="1">
                  <a:solidFill>
                    <a:schemeClr val="tx1"/>
                  </a:solidFill>
                </a:rPr>
                <a:t>Foto</a:t>
              </a:r>
              <a:endParaRPr lang="en-MY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EB8CDCE-BD83-4904-9768-0641682E336E}"/>
                </a:ext>
              </a:extLst>
            </p:cNvPr>
            <p:cNvSpPr/>
            <p:nvPr/>
          </p:nvSpPr>
          <p:spPr>
            <a:xfrm>
              <a:off x="1806766" y="442329"/>
              <a:ext cx="991518" cy="763527"/>
            </a:xfrm>
            <a:prstGeom prst="rect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dirty="0"/>
                <a:t>CEO</a:t>
              </a:r>
            </a:p>
            <a:p>
              <a:pPr algn="ctr"/>
              <a:r>
                <a:rPr lang="en-MY" dirty="0"/>
                <a:t>Mus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3EDD86A-B721-4C82-B9C8-369B5F9D7DBD}"/>
                </a:ext>
              </a:extLst>
            </p:cNvPr>
            <p:cNvSpPr/>
            <p:nvPr/>
          </p:nvSpPr>
          <p:spPr>
            <a:xfrm>
              <a:off x="1806766" y="1274593"/>
              <a:ext cx="991518" cy="763527"/>
            </a:xfrm>
            <a:prstGeom prst="rect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dirty="0"/>
                <a:t>CTO</a:t>
              </a:r>
            </a:p>
            <a:p>
              <a:pPr algn="ctr"/>
              <a:r>
                <a:rPr lang="en-MY" dirty="0"/>
                <a:t>Isa</a:t>
              </a: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9DB5470-9050-4AC2-95B9-B7B9546C25FC}"/>
              </a:ext>
            </a:extLst>
          </p:cNvPr>
          <p:cNvCxnSpPr>
            <a:cxnSpLocks/>
          </p:cNvCxnSpPr>
          <p:nvPr/>
        </p:nvCxnSpPr>
        <p:spPr>
          <a:xfrm flipV="1">
            <a:off x="1272448" y="352540"/>
            <a:ext cx="659910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3CB55FA-7711-4BAB-8617-F6C122B0A47C}"/>
              </a:ext>
            </a:extLst>
          </p:cNvPr>
          <p:cNvGrpSpPr/>
          <p:nvPr/>
        </p:nvGrpSpPr>
        <p:grpSpPr>
          <a:xfrm>
            <a:off x="1228382" y="2220734"/>
            <a:ext cx="6643170" cy="1322752"/>
            <a:chOff x="433103" y="2220734"/>
            <a:chExt cx="6815996" cy="1322752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BBEA7C9-3481-4DCA-A384-676AE907A48D}"/>
                </a:ext>
              </a:extLst>
            </p:cNvPr>
            <p:cNvGrpSpPr/>
            <p:nvPr/>
          </p:nvGrpSpPr>
          <p:grpSpPr>
            <a:xfrm>
              <a:off x="481666" y="2626886"/>
              <a:ext cx="6767433" cy="916600"/>
              <a:chOff x="484026" y="2836207"/>
              <a:chExt cx="6664085" cy="91660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4DC4C88-9390-4B40-9FBF-6D891408AEB1}"/>
                  </a:ext>
                </a:extLst>
              </p:cNvPr>
              <p:cNvSpPr/>
              <p:nvPr/>
            </p:nvSpPr>
            <p:spPr>
              <a:xfrm>
                <a:off x="1656420" y="2851212"/>
                <a:ext cx="2161163" cy="89530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200" dirty="0">
                    <a:solidFill>
                      <a:schemeClr val="bg1"/>
                    </a:solidFill>
                  </a:rPr>
                  <a:t>Nama : Bukhari</a:t>
                </a:r>
              </a:p>
              <a:p>
                <a:r>
                  <a:rPr lang="en-US" sz="1200" dirty="0" err="1">
                    <a:solidFill>
                      <a:schemeClr val="bg1"/>
                    </a:solidFill>
                  </a:rPr>
                  <a:t>Tugas</a:t>
                </a:r>
                <a:r>
                  <a:rPr lang="en-US" sz="1200" dirty="0">
                    <a:solidFill>
                      <a:schemeClr val="bg1"/>
                    </a:solidFill>
                  </a:rPr>
                  <a:t> :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Ketua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Pemb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Produk</a:t>
                </a:r>
                <a:endParaRPr lang="en-US" sz="1200" dirty="0">
                  <a:solidFill>
                    <a:schemeClr val="bg1"/>
                  </a:solidFill>
                </a:endParaRPr>
              </a:p>
              <a:p>
                <a:r>
                  <a:rPr lang="en-US" sz="1200" dirty="0" err="1">
                    <a:solidFill>
                      <a:schemeClr val="bg1"/>
                    </a:solidFill>
                  </a:rPr>
                  <a:t>Pengalaman</a:t>
                </a:r>
                <a:r>
                  <a:rPr lang="en-US" sz="1200" dirty="0">
                    <a:solidFill>
                      <a:schemeClr val="bg1"/>
                    </a:solidFill>
                  </a:rPr>
                  <a:t> : 10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tahun</a:t>
                </a:r>
                <a:r>
                  <a:rPr lang="en-US" sz="1200" dirty="0">
                    <a:solidFill>
                      <a:schemeClr val="bg1"/>
                    </a:solidFill>
                  </a:rPr>
                  <a:t> di FGV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9AC085E-D194-4EA6-BA70-17153D46785C}"/>
                  </a:ext>
                </a:extLst>
              </p:cNvPr>
              <p:cNvSpPr/>
              <p:nvPr/>
            </p:nvSpPr>
            <p:spPr>
              <a:xfrm>
                <a:off x="484026" y="2836207"/>
                <a:ext cx="991518" cy="8953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MY" dirty="0" err="1">
                    <a:solidFill>
                      <a:schemeClr val="tx1"/>
                    </a:solidFill>
                  </a:rPr>
                  <a:t>Foto</a:t>
                </a:r>
                <a:endParaRPr lang="en-MY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17ABF91-6F2D-4AB3-83D7-E7599C9ACA31}"/>
                  </a:ext>
                </a:extLst>
              </p:cNvPr>
              <p:cNvSpPr/>
              <p:nvPr/>
            </p:nvSpPr>
            <p:spPr>
              <a:xfrm>
                <a:off x="5206210" y="2857500"/>
                <a:ext cx="1941901" cy="89530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200" dirty="0">
                    <a:solidFill>
                      <a:schemeClr val="bg1"/>
                    </a:solidFill>
                  </a:rPr>
                  <a:t>Nama : Mohsin</a:t>
                </a:r>
              </a:p>
              <a:p>
                <a:r>
                  <a:rPr lang="en-US" sz="1200" dirty="0" err="1">
                    <a:solidFill>
                      <a:schemeClr val="bg1"/>
                    </a:solidFill>
                  </a:rPr>
                  <a:t>Tugas</a:t>
                </a:r>
                <a:r>
                  <a:rPr lang="en-US" sz="1200" dirty="0">
                    <a:solidFill>
                      <a:schemeClr val="bg1"/>
                    </a:solidFill>
                  </a:rPr>
                  <a:t> :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Ketua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Pemb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Produk</a:t>
                </a:r>
                <a:endParaRPr lang="en-US" sz="1200" dirty="0">
                  <a:solidFill>
                    <a:schemeClr val="bg1"/>
                  </a:solidFill>
                </a:endParaRPr>
              </a:p>
              <a:p>
                <a:r>
                  <a:rPr lang="en-US" sz="1200" dirty="0" err="1">
                    <a:solidFill>
                      <a:schemeClr val="bg1"/>
                    </a:solidFill>
                  </a:rPr>
                  <a:t>Pengalaman</a:t>
                </a:r>
                <a:r>
                  <a:rPr lang="en-US" sz="1200" dirty="0">
                    <a:solidFill>
                      <a:schemeClr val="bg1"/>
                    </a:solidFill>
                  </a:rPr>
                  <a:t> : 12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tahun</a:t>
                </a:r>
                <a:r>
                  <a:rPr lang="en-US" sz="1200" dirty="0">
                    <a:solidFill>
                      <a:schemeClr val="bg1"/>
                    </a:solidFill>
                  </a:rPr>
                  <a:t> di ABC Int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BD863AF-F4BE-458E-B0D9-93C561BFDC54}"/>
                  </a:ext>
                </a:extLst>
              </p:cNvPr>
              <p:cNvSpPr/>
              <p:nvPr/>
            </p:nvSpPr>
            <p:spPr>
              <a:xfrm>
                <a:off x="4061670" y="2844326"/>
                <a:ext cx="991518" cy="8953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MY" dirty="0" err="1">
                    <a:solidFill>
                      <a:schemeClr val="tx1"/>
                    </a:solidFill>
                  </a:rPr>
                  <a:t>Foto</a:t>
                </a:r>
                <a:endParaRPr lang="en-MY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AABA959-F601-473E-9578-2AA9DF1733D1}"/>
                </a:ext>
              </a:extLst>
            </p:cNvPr>
            <p:cNvSpPr/>
            <p:nvPr/>
          </p:nvSpPr>
          <p:spPr>
            <a:xfrm>
              <a:off x="433103" y="2220734"/>
              <a:ext cx="1611217" cy="3015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MY" dirty="0" err="1">
                  <a:solidFill>
                    <a:schemeClr val="tx1"/>
                  </a:solidFill>
                </a:rPr>
                <a:t>Pengurusan</a:t>
              </a:r>
              <a:endParaRPr lang="en-MY" dirty="0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377C8AB-123D-40A7-ADC4-CC29D0D71823}"/>
                </a:ext>
              </a:extLst>
            </p:cNvPr>
            <p:cNvCxnSpPr>
              <a:cxnSpLocks/>
            </p:cNvCxnSpPr>
            <p:nvPr/>
          </p:nvCxnSpPr>
          <p:spPr>
            <a:xfrm>
              <a:off x="481667" y="2506190"/>
              <a:ext cx="6753661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FD165CE-567D-40E0-9CD2-FD90E09FEBB2}"/>
              </a:ext>
            </a:extLst>
          </p:cNvPr>
          <p:cNvGrpSpPr/>
          <p:nvPr/>
        </p:nvGrpSpPr>
        <p:grpSpPr>
          <a:xfrm>
            <a:off x="1206348" y="3628773"/>
            <a:ext cx="6672090" cy="1295121"/>
            <a:chOff x="410375" y="2248365"/>
            <a:chExt cx="6838724" cy="1295121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0C6A6ED4-DC92-4D17-9058-6137CA8143F2}"/>
                </a:ext>
              </a:extLst>
            </p:cNvPr>
            <p:cNvGrpSpPr/>
            <p:nvPr/>
          </p:nvGrpSpPr>
          <p:grpSpPr>
            <a:xfrm>
              <a:off x="481480" y="2635005"/>
              <a:ext cx="6767619" cy="908481"/>
              <a:chOff x="483843" y="2844326"/>
              <a:chExt cx="6664268" cy="908481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C710248A-B298-4EB9-9DF8-1292F3F0AAE6}"/>
                  </a:ext>
                </a:extLst>
              </p:cNvPr>
              <p:cNvSpPr/>
              <p:nvPr/>
            </p:nvSpPr>
            <p:spPr>
              <a:xfrm>
                <a:off x="1655046" y="2851212"/>
                <a:ext cx="2162537" cy="89530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200" dirty="0">
                    <a:solidFill>
                      <a:schemeClr val="bg1"/>
                    </a:solidFill>
                  </a:rPr>
                  <a:t>Nama : Muhammad</a:t>
                </a:r>
              </a:p>
              <a:p>
                <a:r>
                  <a:rPr lang="en-US" sz="1200" dirty="0" err="1">
                    <a:solidFill>
                      <a:schemeClr val="bg1"/>
                    </a:solidFill>
                  </a:rPr>
                  <a:t>Peranan</a:t>
                </a:r>
                <a:r>
                  <a:rPr lang="en-US" sz="1200" dirty="0">
                    <a:solidFill>
                      <a:schemeClr val="bg1"/>
                    </a:solidFill>
                  </a:rPr>
                  <a:t> :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Penasihat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Kewangan</a:t>
                </a:r>
                <a:endParaRPr lang="en-US" sz="1200" dirty="0">
                  <a:solidFill>
                    <a:schemeClr val="bg1"/>
                  </a:solidFill>
                </a:endParaRPr>
              </a:p>
              <a:p>
                <a:r>
                  <a:rPr lang="en-US" sz="1200" dirty="0" err="1">
                    <a:solidFill>
                      <a:schemeClr val="bg1"/>
                    </a:solidFill>
                  </a:rPr>
                  <a:t>Pengalaman</a:t>
                </a:r>
                <a:r>
                  <a:rPr lang="en-US" sz="1200" dirty="0">
                    <a:solidFill>
                      <a:schemeClr val="bg1"/>
                    </a:solidFill>
                  </a:rPr>
                  <a:t> : 10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tahun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sebagai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penasihat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syarikat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i="1" dirty="0">
                    <a:solidFill>
                      <a:schemeClr val="bg1"/>
                    </a:solidFill>
                  </a:rPr>
                  <a:t>start-up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291EA86E-2FDB-4F4A-AA25-696B422A4A4E}"/>
                  </a:ext>
                </a:extLst>
              </p:cNvPr>
              <p:cNvSpPr/>
              <p:nvPr/>
            </p:nvSpPr>
            <p:spPr>
              <a:xfrm>
                <a:off x="483843" y="2857500"/>
                <a:ext cx="990510" cy="8953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MY" dirty="0" err="1">
                    <a:solidFill>
                      <a:schemeClr val="tx1"/>
                    </a:solidFill>
                  </a:rPr>
                  <a:t>Foto</a:t>
                </a:r>
                <a:endParaRPr lang="en-MY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39A130E8-860B-48E0-BF70-E5B679DE5DE7}"/>
                  </a:ext>
                </a:extLst>
              </p:cNvPr>
              <p:cNvSpPr/>
              <p:nvPr/>
            </p:nvSpPr>
            <p:spPr>
              <a:xfrm>
                <a:off x="5206210" y="2857500"/>
                <a:ext cx="1941901" cy="89530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200" dirty="0">
                    <a:solidFill>
                      <a:schemeClr val="bg1"/>
                    </a:solidFill>
                  </a:rPr>
                  <a:t>Nama : Prof Ikhwan</a:t>
                </a:r>
              </a:p>
              <a:p>
                <a:r>
                  <a:rPr lang="en-US" sz="1200" dirty="0" err="1">
                    <a:solidFill>
                      <a:schemeClr val="bg1"/>
                    </a:solidFill>
                  </a:rPr>
                  <a:t>Peranan</a:t>
                </a:r>
                <a:r>
                  <a:rPr lang="en-US" sz="1200" dirty="0">
                    <a:solidFill>
                      <a:schemeClr val="bg1"/>
                    </a:solidFill>
                  </a:rPr>
                  <a:t> :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Penasihat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Teknikal</a:t>
                </a:r>
                <a:endParaRPr lang="en-US" sz="1200" dirty="0">
                  <a:solidFill>
                    <a:schemeClr val="bg1"/>
                  </a:solidFill>
                </a:endParaRPr>
              </a:p>
              <a:p>
                <a:r>
                  <a:rPr lang="en-US" sz="1200" dirty="0" err="1">
                    <a:solidFill>
                      <a:schemeClr val="bg1"/>
                    </a:solidFill>
                  </a:rPr>
                  <a:t>Pengalaman</a:t>
                </a:r>
                <a:r>
                  <a:rPr lang="en-US" sz="1200" dirty="0">
                    <a:solidFill>
                      <a:schemeClr val="bg1"/>
                    </a:solidFill>
                  </a:rPr>
                  <a:t> :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Ketua</a:t>
                </a:r>
                <a:r>
                  <a:rPr lang="en-US" sz="1200" dirty="0">
                    <a:solidFill>
                      <a:schemeClr val="bg1"/>
                    </a:solidFill>
                  </a:rPr>
                  <a:t> </a:t>
                </a:r>
                <a:r>
                  <a:rPr lang="en-US" sz="1200" dirty="0" err="1">
                    <a:solidFill>
                      <a:schemeClr val="bg1"/>
                    </a:solidFill>
                  </a:rPr>
                  <a:t>Penyelidik</a:t>
                </a:r>
                <a:r>
                  <a:rPr lang="en-US" sz="1200" dirty="0">
                    <a:solidFill>
                      <a:schemeClr val="bg1"/>
                    </a:solidFill>
                  </a:rPr>
                  <a:t>, UPM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17BD652-DE90-4549-8607-32826FB34A25}"/>
                  </a:ext>
                </a:extLst>
              </p:cNvPr>
              <p:cNvSpPr/>
              <p:nvPr/>
            </p:nvSpPr>
            <p:spPr>
              <a:xfrm>
                <a:off x="4061670" y="2844326"/>
                <a:ext cx="991518" cy="8953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MY" dirty="0" err="1">
                    <a:solidFill>
                      <a:schemeClr val="tx1"/>
                    </a:solidFill>
                  </a:rPr>
                  <a:t>Foto</a:t>
                </a:r>
                <a:endParaRPr lang="en-MY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4092646-F80E-4F9A-942E-CC6A871EEDEA}"/>
                </a:ext>
              </a:extLst>
            </p:cNvPr>
            <p:cNvSpPr/>
            <p:nvPr/>
          </p:nvSpPr>
          <p:spPr>
            <a:xfrm>
              <a:off x="410375" y="2248365"/>
              <a:ext cx="1611217" cy="3015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MY" dirty="0" err="1">
                  <a:solidFill>
                    <a:schemeClr val="tx1"/>
                  </a:solidFill>
                </a:rPr>
                <a:t>Penasihat</a:t>
              </a:r>
              <a:endParaRPr lang="en-MY" dirty="0">
                <a:solidFill>
                  <a:schemeClr val="tx1"/>
                </a:solidFill>
              </a:endParaRP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A40A3C9-6641-4C6F-8B87-12F1AB270042}"/>
                </a:ext>
              </a:extLst>
            </p:cNvPr>
            <p:cNvCxnSpPr>
              <a:cxnSpLocks/>
            </p:cNvCxnSpPr>
            <p:nvPr/>
          </p:nvCxnSpPr>
          <p:spPr>
            <a:xfrm>
              <a:off x="471070" y="2506191"/>
              <a:ext cx="676425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487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9630" y="2303502"/>
            <a:ext cx="466473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/>
              <a:t>SOAL JAWAB</a:t>
            </a:r>
          </a:p>
        </p:txBody>
      </p:sp>
    </p:spTree>
    <p:extLst>
      <p:ext uri="{BB962C8B-B14F-4D97-AF65-F5344CB8AC3E}">
        <p14:creationId xmlns:p14="http://schemas.microsoft.com/office/powerpoint/2010/main" val="3732541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166"/>
            <a:ext cx="8229600" cy="1226994"/>
          </a:xfrm>
        </p:spPr>
        <p:txBody>
          <a:bodyPr/>
          <a:lstStyle/>
          <a:p>
            <a:r>
              <a:rPr lang="en-US" sz="3600" dirty="0" err="1"/>
              <a:t>Garis</a:t>
            </a:r>
            <a:r>
              <a:rPr lang="en-US" sz="3600" dirty="0"/>
              <a:t> Panduan </a:t>
            </a:r>
            <a:r>
              <a:rPr lang="mr-IN" sz="3600" dirty="0"/>
              <a:t>–</a:t>
            </a:r>
            <a:r>
              <a:rPr lang="en-US" sz="3600" dirty="0"/>
              <a:t> </a:t>
            </a:r>
            <a:r>
              <a:rPr lang="en-US" sz="3600" i="1" dirty="0"/>
              <a:t>Pitch Day </a:t>
            </a:r>
            <a:br>
              <a:rPr lang="en-US" sz="3600" dirty="0"/>
            </a:br>
            <a:r>
              <a:rPr lang="en-US" sz="3600" dirty="0"/>
              <a:t>(</a:t>
            </a:r>
            <a:r>
              <a:rPr lang="en-US" sz="3600" dirty="0" err="1"/>
              <a:t>Tambahan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i="1" dirty="0"/>
              <a:t>Pitching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Talian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1375577"/>
            <a:ext cx="8229600" cy="2671638"/>
          </a:xfrm>
        </p:spPr>
        <p:txBody>
          <a:bodyPr/>
          <a:lstStyle/>
          <a:p>
            <a:r>
              <a:rPr lang="en-US" sz="1800" dirty="0"/>
              <a:t>MTDC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mengendalikan</a:t>
            </a:r>
            <a:r>
              <a:rPr lang="en-US" sz="1800" dirty="0"/>
              <a:t> </a:t>
            </a:r>
            <a:r>
              <a:rPr lang="en-US" sz="1800" dirty="0" err="1"/>
              <a:t>Sesi</a:t>
            </a:r>
            <a:r>
              <a:rPr lang="en-US" sz="1800" dirty="0"/>
              <a:t> </a:t>
            </a:r>
            <a:r>
              <a:rPr lang="en-US" sz="1800" i="1" dirty="0"/>
              <a:t>Pitching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Talian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aplikasi</a:t>
            </a:r>
            <a:r>
              <a:rPr lang="en-US" sz="1800" dirty="0"/>
              <a:t> ZOOM.</a:t>
            </a:r>
          </a:p>
          <a:p>
            <a:pPr algn="just"/>
            <a:r>
              <a:rPr lang="en-US" sz="1800" i="1" dirty="0"/>
              <a:t>URL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menyertai</a:t>
            </a:r>
            <a:r>
              <a:rPr lang="en-US" sz="1800" dirty="0"/>
              <a:t> </a:t>
            </a:r>
            <a:r>
              <a:rPr lang="en-US" sz="1800" dirty="0" err="1"/>
              <a:t>bilik</a:t>
            </a:r>
            <a:r>
              <a:rPr lang="en-US" sz="1800" dirty="0"/>
              <a:t> </a:t>
            </a:r>
            <a:r>
              <a:rPr lang="en-US" sz="1800" dirty="0" err="1"/>
              <a:t>mesyuarat</a:t>
            </a:r>
            <a:r>
              <a:rPr lang="en-US" sz="1800" dirty="0"/>
              <a:t> ZOOM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dihantar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e-</a:t>
            </a:r>
            <a:r>
              <a:rPr lang="en-US" sz="1800" dirty="0" err="1"/>
              <a:t>mel</a:t>
            </a:r>
            <a:r>
              <a:rPr lang="en-US" sz="1800" dirty="0"/>
              <a:t> </a:t>
            </a:r>
            <a:r>
              <a:rPr lang="en-US" sz="1800" dirty="0" err="1"/>
              <a:t>sebelum</a:t>
            </a:r>
            <a:r>
              <a:rPr lang="en-US" sz="1800" dirty="0"/>
              <a:t> </a:t>
            </a:r>
            <a:r>
              <a:rPr lang="en-US" sz="1800" dirty="0" err="1"/>
              <a:t>sesi</a:t>
            </a:r>
            <a:r>
              <a:rPr lang="en-US" sz="1800" dirty="0"/>
              <a:t> </a:t>
            </a:r>
            <a:r>
              <a:rPr lang="en-US" sz="1800" i="1" dirty="0"/>
              <a:t>pitching</a:t>
            </a:r>
            <a:r>
              <a:rPr lang="en-US" sz="1800" dirty="0"/>
              <a:t>.</a:t>
            </a:r>
          </a:p>
          <a:p>
            <a:pPr algn="just"/>
            <a:r>
              <a:rPr lang="en-US" sz="1800" dirty="0" err="1"/>
              <a:t>Sila</a:t>
            </a:r>
            <a:r>
              <a:rPr lang="en-US" sz="1800" dirty="0"/>
              <a:t> </a:t>
            </a:r>
            <a:r>
              <a:rPr lang="en-US" sz="1800" dirty="0" err="1"/>
              <a:t>pastikan</a:t>
            </a:r>
            <a:r>
              <a:rPr lang="en-US" sz="1800" dirty="0"/>
              <a:t> </a:t>
            </a:r>
            <a:r>
              <a:rPr lang="en-US" sz="1800" dirty="0" err="1"/>
              <a:t>anda</a:t>
            </a:r>
            <a:r>
              <a:rPr lang="en-US" sz="1800" dirty="0"/>
              <a:t> </a:t>
            </a:r>
            <a:r>
              <a:rPr lang="en-US" sz="1800" dirty="0" err="1"/>
              <a:t>mempunyai</a:t>
            </a:r>
            <a:r>
              <a:rPr lang="en-US" sz="1800" dirty="0"/>
              <a:t> </a:t>
            </a:r>
            <a:r>
              <a:rPr lang="en-US" sz="1800" i="1" dirty="0"/>
              <a:t>bandwidth</a:t>
            </a:r>
            <a:r>
              <a:rPr lang="en-US" sz="1800" dirty="0"/>
              <a:t> yang </a:t>
            </a:r>
            <a:r>
              <a:rPr lang="en-US" sz="1800" dirty="0" err="1"/>
              <a:t>mencukupi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memastikan</a:t>
            </a:r>
            <a:r>
              <a:rPr lang="en-US" sz="1800" dirty="0"/>
              <a:t> </a:t>
            </a:r>
            <a:r>
              <a:rPr lang="en-US" sz="1800" dirty="0" err="1"/>
              <a:t>sesi</a:t>
            </a:r>
            <a:r>
              <a:rPr lang="en-US" sz="1800" dirty="0"/>
              <a:t> </a:t>
            </a:r>
            <a:r>
              <a:rPr lang="en-US" sz="1800" i="1" dirty="0"/>
              <a:t>pitching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berjalan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lancar</a:t>
            </a:r>
            <a:r>
              <a:rPr lang="en-US" sz="1800" dirty="0"/>
              <a:t>.</a:t>
            </a:r>
          </a:p>
          <a:p>
            <a:r>
              <a:rPr lang="en-US" sz="1800" dirty="0" err="1"/>
              <a:t>Sila</a:t>
            </a:r>
            <a:r>
              <a:rPr lang="en-US" sz="1800" dirty="0"/>
              <a:t> </a:t>
            </a:r>
            <a:r>
              <a:rPr lang="en-US" sz="1800" dirty="0" err="1"/>
              <a:t>bersedia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disambung</a:t>
            </a:r>
            <a:r>
              <a:rPr lang="en-US" sz="1800" dirty="0"/>
              <a:t> </a:t>
            </a:r>
            <a:r>
              <a:rPr lang="en-US" sz="1800" dirty="0" err="1"/>
              <a:t>ke</a:t>
            </a:r>
            <a:r>
              <a:rPr lang="en-US" sz="1800" dirty="0"/>
              <a:t> ZOOM </a:t>
            </a:r>
            <a:r>
              <a:rPr lang="en-US" sz="1800" b="1" u="sng" dirty="0"/>
              <a:t>10 </a:t>
            </a:r>
            <a:r>
              <a:rPr lang="en-US" sz="1800" b="1" u="sng" dirty="0" err="1"/>
              <a:t>minit</a:t>
            </a:r>
            <a:r>
              <a:rPr lang="en-US" sz="1800" b="1" u="sng" dirty="0"/>
              <a:t> </a:t>
            </a:r>
            <a:r>
              <a:rPr lang="en-US" sz="1800" b="1" u="sng" dirty="0" err="1"/>
              <a:t>sebelum</a:t>
            </a:r>
            <a:r>
              <a:rPr lang="en-US" sz="1800" b="1" u="sng" dirty="0"/>
              <a:t> </a:t>
            </a:r>
            <a:r>
              <a:rPr lang="en-US" sz="1800" b="1" u="sng" dirty="0" err="1"/>
              <a:t>sesi</a:t>
            </a:r>
            <a:r>
              <a:rPr lang="en-US" sz="1800" b="1" u="sng" dirty="0"/>
              <a:t> </a:t>
            </a:r>
            <a:r>
              <a:rPr lang="en-US" sz="1800" b="1" u="sng" dirty="0" err="1"/>
              <a:t>bermula</a:t>
            </a:r>
            <a:r>
              <a:rPr lang="en-US" sz="1800" b="1" u="sng" dirty="0"/>
              <a:t>.</a:t>
            </a:r>
          </a:p>
          <a:p>
            <a:pPr algn="just"/>
            <a:r>
              <a:rPr lang="en-US" sz="1800" dirty="0"/>
              <a:t>Anda </a:t>
            </a:r>
            <a:r>
              <a:rPr lang="en-US" sz="1800" dirty="0" err="1"/>
              <a:t>dinasihatkan</a:t>
            </a:r>
            <a:r>
              <a:rPr lang="en-US" sz="1800" dirty="0"/>
              <a:t> </a:t>
            </a:r>
            <a:r>
              <a:rPr lang="en-US" sz="1800" dirty="0" err="1"/>
              <a:t>supaya</a:t>
            </a:r>
            <a:r>
              <a:rPr lang="en-US" sz="1800" dirty="0"/>
              <a:t> </a:t>
            </a:r>
            <a:r>
              <a:rPr lang="en-US" sz="1800" dirty="0" err="1"/>
              <a:t>membiasakan</a:t>
            </a:r>
            <a:r>
              <a:rPr lang="en-US" sz="1800" dirty="0"/>
              <a:t> </a:t>
            </a:r>
            <a:r>
              <a:rPr lang="en-US" sz="1800" dirty="0" err="1"/>
              <a:t>diri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penggunaan</a:t>
            </a:r>
            <a:r>
              <a:rPr lang="en-US" sz="1800" dirty="0"/>
              <a:t> ZOOM </a:t>
            </a:r>
            <a:r>
              <a:rPr lang="en-US" sz="1800" dirty="0" err="1"/>
              <a:t>sebelum</a:t>
            </a:r>
            <a:r>
              <a:rPr lang="en-US" sz="1800" dirty="0"/>
              <a:t> </a:t>
            </a:r>
            <a:r>
              <a:rPr lang="en-US" sz="1800" dirty="0" err="1"/>
              <a:t>sesi</a:t>
            </a:r>
            <a:r>
              <a:rPr lang="en-US" sz="1800" dirty="0"/>
              <a:t> </a:t>
            </a:r>
            <a:r>
              <a:rPr lang="en-US" sz="1800" i="1" dirty="0"/>
              <a:t>pitching</a:t>
            </a:r>
            <a:r>
              <a:rPr lang="en-US" sz="18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3756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166"/>
            <a:ext cx="8229600" cy="616688"/>
          </a:xfrm>
        </p:spPr>
        <p:txBody>
          <a:bodyPr/>
          <a:lstStyle/>
          <a:p>
            <a:r>
              <a:rPr lang="en-US" sz="3600" dirty="0" err="1"/>
              <a:t>Garis</a:t>
            </a:r>
            <a:r>
              <a:rPr lang="en-US" sz="3600" dirty="0"/>
              <a:t> Panduan </a:t>
            </a:r>
            <a:r>
              <a:rPr lang="mr-IN" sz="3600" dirty="0"/>
              <a:t>–</a:t>
            </a:r>
            <a:r>
              <a:rPr lang="en-US" sz="3600" dirty="0"/>
              <a:t> </a:t>
            </a:r>
            <a:r>
              <a:rPr lang="en-US" sz="3600" dirty="0" err="1"/>
              <a:t>Pasca</a:t>
            </a:r>
            <a:r>
              <a:rPr lang="en-US" sz="3600" dirty="0"/>
              <a:t>-</a:t>
            </a:r>
            <a:r>
              <a:rPr lang="en-US" sz="3600" i="1" dirty="0"/>
              <a:t>Pitching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1192695"/>
            <a:ext cx="8229600" cy="3768919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Anda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menerima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sesi</a:t>
            </a:r>
            <a:r>
              <a:rPr lang="en-US" sz="2000" dirty="0"/>
              <a:t> </a:t>
            </a:r>
            <a:r>
              <a:rPr lang="en-US" sz="2000" i="1" dirty="0"/>
              <a:t>pitching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b="1" u="sng" dirty="0" err="1"/>
              <a:t>tujuh</a:t>
            </a:r>
            <a:r>
              <a:rPr lang="en-US" sz="2000" b="1" u="sng" dirty="0"/>
              <a:t>  (7) </a:t>
            </a:r>
            <a:r>
              <a:rPr lang="en-US" sz="2000" b="1" u="sng" dirty="0" err="1"/>
              <a:t>hari</a:t>
            </a:r>
            <a:r>
              <a:rPr lang="en-US" sz="2000" b="1" u="sng" dirty="0"/>
              <a:t> </a:t>
            </a:r>
            <a:r>
              <a:rPr lang="en-US" sz="2000" b="1" u="sng" dirty="0" err="1"/>
              <a:t>berkerja</a:t>
            </a:r>
            <a:r>
              <a:rPr lang="en-US" sz="2000" dirty="0"/>
              <a:t> </a:t>
            </a:r>
            <a:r>
              <a:rPr lang="en-US" sz="2000" dirty="0" err="1"/>
              <a:t>selepas</a:t>
            </a:r>
            <a:r>
              <a:rPr lang="en-US" sz="2000" dirty="0"/>
              <a:t> </a:t>
            </a:r>
            <a:r>
              <a:rPr lang="en-US" sz="2000" dirty="0" err="1"/>
              <a:t>sesi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/>
              <a:t>Anda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dimaklumkan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status </a:t>
            </a:r>
            <a:r>
              <a:rPr lang="en-US" sz="2000" dirty="0" err="1"/>
              <a:t>kelayakan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memohon</a:t>
            </a:r>
            <a:r>
              <a:rPr lang="en-US" sz="2000" dirty="0"/>
              <a:t> </a:t>
            </a:r>
            <a:r>
              <a:rPr lang="en-US" sz="2000" dirty="0" err="1"/>
              <a:t>pendanaan</a:t>
            </a:r>
            <a:r>
              <a:rPr lang="en-US" sz="2000" dirty="0"/>
              <a:t>/</a:t>
            </a:r>
            <a:r>
              <a:rPr lang="en-US" sz="2000" dirty="0" err="1"/>
              <a:t>servis</a:t>
            </a:r>
            <a:r>
              <a:rPr lang="en-US" sz="2000" dirty="0"/>
              <a:t> lain </a:t>
            </a:r>
            <a:r>
              <a:rPr lang="en-US" sz="2000" dirty="0" err="1"/>
              <a:t>dari</a:t>
            </a:r>
            <a:r>
              <a:rPr lang="en-US" sz="2000" dirty="0"/>
              <a:t> MTDC dan </a:t>
            </a:r>
            <a:r>
              <a:rPr lang="en-US" sz="2000" dirty="0" err="1"/>
              <a:t>langkah</a:t>
            </a:r>
            <a:r>
              <a:rPr lang="en-US" sz="2000" dirty="0"/>
              <a:t> </a:t>
            </a:r>
            <a:r>
              <a:rPr lang="en-US" sz="2000" dirty="0" err="1"/>
              <a:t>seterusnya</a:t>
            </a:r>
            <a:r>
              <a:rPr lang="en-US" sz="2000" dirty="0"/>
              <a:t> </a:t>
            </a:r>
            <a:r>
              <a:rPr lang="en-US" sz="2000" dirty="0" err="1"/>
              <a:t>sekiranya</a:t>
            </a:r>
            <a:r>
              <a:rPr lang="en-US" sz="2000" dirty="0"/>
              <a:t> </a:t>
            </a:r>
            <a:r>
              <a:rPr lang="en-US" sz="2000" dirty="0" err="1"/>
              <a:t>layak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45220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9729" y="1148209"/>
            <a:ext cx="8024542" cy="359945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6867" name="Rectangle 5"/>
          <p:cNvSpPr>
            <a:spLocks noChangeArrowheads="1"/>
          </p:cNvSpPr>
          <p:nvPr/>
        </p:nvSpPr>
        <p:spPr bwMode="auto">
          <a:xfrm>
            <a:off x="1040663" y="1610421"/>
            <a:ext cx="7062679" cy="2816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6" tIns="45713" rIns="91426" bIns="45713">
            <a:sp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chemeClr val="bg1"/>
                </a:solidFill>
              </a:rPr>
              <a:t>Nama Syarikat &amp; Logo 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b="1" dirty="0">
                <a:solidFill>
                  <a:schemeClr val="bg1"/>
                </a:solidFill>
              </a:rPr>
              <a:t>Maklumat </a:t>
            </a:r>
            <a:r>
              <a:rPr lang="en-US" b="1" dirty="0" err="1">
                <a:solidFill>
                  <a:schemeClr val="bg1"/>
                </a:solidFill>
              </a:rPr>
              <a:t>Untuk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Dihubungi</a:t>
            </a:r>
            <a:endParaRPr lang="en-US" b="1" dirty="0">
              <a:solidFill>
                <a:schemeClr val="bg1"/>
              </a:solidFill>
            </a:endParaRP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b="1" i="1" dirty="0" err="1">
                <a:solidFill>
                  <a:schemeClr val="bg1"/>
                </a:solidFill>
              </a:rPr>
              <a:t>Butiran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kegiatan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operasi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syarikat</a:t>
            </a:r>
            <a:endParaRPr lang="en-US" b="1" i="1" dirty="0">
              <a:solidFill>
                <a:schemeClr val="bg1"/>
              </a:solidFill>
            </a:endParaRP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en-US" b="1" i="1" dirty="0">
              <a:solidFill>
                <a:schemeClr val="bg1"/>
              </a:solidFill>
            </a:endParaRPr>
          </a:p>
          <a:p>
            <a:pPr algn="r"/>
            <a:r>
              <a:rPr lang="en-US" i="1" dirty="0">
                <a:solidFill>
                  <a:schemeClr val="bg1"/>
                </a:solidFill>
              </a:rPr>
              <a:t>Tarikh </a:t>
            </a:r>
          </a:p>
          <a:p>
            <a:pPr algn="r"/>
            <a:r>
              <a:rPr lang="en-US" i="1" dirty="0" err="1">
                <a:solidFill>
                  <a:schemeClr val="bg1"/>
                </a:solidFill>
              </a:rPr>
              <a:t>Pembentang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57200" y="144463"/>
            <a:ext cx="8229600" cy="828675"/>
          </a:xfrm>
          <a:prstGeom prst="rect">
            <a:avLst/>
          </a:prstGeom>
        </p:spPr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Pembentangan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93250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/>
              <a:t>Syarikat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457200" y="1257300"/>
            <a:ext cx="8229600" cy="3569142"/>
          </a:xfrm>
          <a:prstGeom prst="rect">
            <a:avLst/>
          </a:prstGeom>
        </p:spPr>
        <p:txBody>
          <a:bodyPr/>
          <a:lstStyle/>
          <a:p>
            <a:r>
              <a:rPr lang="en-GB" sz="2000" dirty="0"/>
              <a:t>Nama Syarikat</a:t>
            </a:r>
          </a:p>
          <a:p>
            <a:r>
              <a:rPr lang="en-GB" sz="2000" dirty="0"/>
              <a:t>Tarikh </a:t>
            </a:r>
            <a:r>
              <a:rPr lang="en-GB" sz="2000" dirty="0" err="1"/>
              <a:t>diperbadankan</a:t>
            </a:r>
            <a:endParaRPr lang="en-GB" sz="2000" dirty="0"/>
          </a:p>
          <a:p>
            <a:r>
              <a:rPr lang="en-GB" sz="2000" dirty="0" err="1"/>
              <a:t>Laman</a:t>
            </a:r>
            <a:r>
              <a:rPr lang="en-GB" sz="2000" dirty="0"/>
              <a:t> </a:t>
            </a:r>
            <a:r>
              <a:rPr lang="en-GB" sz="2000" dirty="0" err="1"/>
              <a:t>sesawang</a:t>
            </a:r>
            <a:r>
              <a:rPr lang="en-GB" sz="2000" dirty="0"/>
              <a:t> Syarikat</a:t>
            </a:r>
          </a:p>
          <a:p>
            <a:r>
              <a:rPr lang="en-GB" sz="2000" dirty="0"/>
              <a:t>Maklumat </a:t>
            </a:r>
            <a:r>
              <a:rPr lang="en-GB" sz="2000" dirty="0" err="1"/>
              <a:t>struktur</a:t>
            </a:r>
            <a:r>
              <a:rPr lang="en-GB" sz="2000" dirty="0"/>
              <a:t> </a:t>
            </a:r>
            <a:r>
              <a:rPr lang="en-GB" sz="2000" dirty="0" err="1"/>
              <a:t>pegangan</a:t>
            </a:r>
            <a:r>
              <a:rPr lang="en-GB" sz="2000" dirty="0"/>
              <a:t> </a:t>
            </a:r>
            <a:r>
              <a:rPr lang="en-GB" sz="2000" dirty="0" err="1"/>
              <a:t>saham</a:t>
            </a:r>
            <a:endParaRPr lang="en-GB" sz="2000" dirty="0"/>
          </a:p>
          <a:p>
            <a:pPr lvl="1"/>
            <a:r>
              <a:rPr lang="en-GB" sz="1800" dirty="0" err="1"/>
              <a:t>Sila</a:t>
            </a:r>
            <a:r>
              <a:rPr lang="en-GB" sz="1800" dirty="0"/>
              <a:t> </a:t>
            </a:r>
            <a:r>
              <a:rPr lang="en-GB" sz="1800" dirty="0" err="1"/>
              <a:t>nyatakan</a:t>
            </a:r>
            <a:r>
              <a:rPr lang="en-GB" sz="1800" dirty="0"/>
              <a:t> </a:t>
            </a:r>
            <a:r>
              <a:rPr lang="en-GB" sz="1800" dirty="0" err="1"/>
              <a:t>jika</a:t>
            </a:r>
            <a:r>
              <a:rPr lang="en-GB" sz="1800" dirty="0"/>
              <a:t> </a:t>
            </a:r>
            <a:r>
              <a:rPr lang="en-GB" sz="1800" dirty="0" err="1"/>
              <a:t>terdapat</a:t>
            </a:r>
            <a:r>
              <a:rPr lang="en-GB" sz="1800" dirty="0"/>
              <a:t> </a:t>
            </a:r>
            <a:r>
              <a:rPr lang="en-GB" sz="1800" dirty="0" err="1"/>
              <a:t>tabung</a:t>
            </a:r>
            <a:r>
              <a:rPr lang="en-GB" sz="1800" dirty="0"/>
              <a:t> </a:t>
            </a:r>
            <a:r>
              <a:rPr lang="en-GB" sz="1800" dirty="0" err="1"/>
              <a:t>opsyen</a:t>
            </a:r>
            <a:r>
              <a:rPr lang="en-GB" sz="1800" dirty="0"/>
              <a:t> </a:t>
            </a:r>
            <a:r>
              <a:rPr lang="en-GB" sz="1800" dirty="0" err="1"/>
              <a:t>saham</a:t>
            </a:r>
            <a:r>
              <a:rPr lang="en-GB" sz="1800" dirty="0"/>
              <a:t> (</a:t>
            </a:r>
            <a:r>
              <a:rPr lang="en-GB" sz="1800" i="1" dirty="0"/>
              <a:t>shares option pool</a:t>
            </a:r>
            <a:r>
              <a:rPr lang="en-GB" sz="1800" dirty="0"/>
              <a:t>) </a:t>
            </a:r>
            <a:r>
              <a:rPr lang="en-GB" sz="1800" dirty="0" err="1"/>
              <a:t>untuk</a:t>
            </a:r>
            <a:r>
              <a:rPr lang="en-GB" sz="1800" dirty="0"/>
              <a:t> </a:t>
            </a:r>
            <a:r>
              <a:rPr lang="en-GB" sz="1800" dirty="0" err="1"/>
              <a:t>pekerja</a:t>
            </a:r>
            <a:endParaRPr lang="en-GB" sz="1800" dirty="0"/>
          </a:p>
          <a:p>
            <a:r>
              <a:rPr lang="en-GB" sz="2000" dirty="0" err="1"/>
              <a:t>Pengarah</a:t>
            </a:r>
            <a:endParaRPr lang="en-GB" sz="2000" dirty="0"/>
          </a:p>
          <a:p>
            <a:r>
              <a:rPr lang="en-GB" sz="2000" dirty="0" err="1"/>
              <a:t>Juru</a:t>
            </a:r>
            <a:r>
              <a:rPr lang="en-GB" sz="2000" dirty="0"/>
              <a:t> Audit</a:t>
            </a:r>
          </a:p>
          <a:p>
            <a:r>
              <a:rPr lang="en-GB" sz="2000" dirty="0"/>
              <a:t>Tarikh </a:t>
            </a:r>
            <a:r>
              <a:rPr lang="en-GB" sz="2000" dirty="0" err="1"/>
              <a:t>terakhir</a:t>
            </a:r>
            <a:r>
              <a:rPr lang="en-GB" sz="2000" dirty="0"/>
              <a:t> </a:t>
            </a:r>
            <a:r>
              <a:rPr lang="en-GB" sz="2000" dirty="0" err="1"/>
              <a:t>akaun</a:t>
            </a:r>
            <a:r>
              <a:rPr lang="en-GB" sz="2000" dirty="0"/>
              <a:t> </a:t>
            </a:r>
            <a:r>
              <a:rPr lang="en-GB" sz="2000" dirty="0" err="1"/>
              <a:t>teraudit</a:t>
            </a:r>
            <a:r>
              <a:rPr lang="en-GB" sz="2000" dirty="0"/>
              <a:t> </a:t>
            </a:r>
            <a:r>
              <a:rPr lang="en-GB" sz="2000" dirty="0" err="1"/>
              <a:t>disediakan</a:t>
            </a:r>
            <a:endParaRPr lang="en-GB" sz="2000" dirty="0"/>
          </a:p>
          <a:p>
            <a:r>
              <a:rPr lang="en-GB" sz="2000" dirty="0"/>
              <a:t>Maklumat lain yang </a:t>
            </a:r>
            <a:r>
              <a:rPr lang="en-GB" sz="2000" dirty="0" err="1"/>
              <a:t>berkaitan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87453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 err="1"/>
              <a:t>Kesulitan</a:t>
            </a:r>
            <a:r>
              <a:rPr lang="en-GB" b="1" dirty="0"/>
              <a:t>/</a:t>
            </a:r>
            <a:r>
              <a:rPr lang="en-GB" b="1" dirty="0" err="1"/>
              <a:t>Masalah</a:t>
            </a:r>
            <a:endParaRPr lang="en-GB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GB" dirty="0" err="1"/>
              <a:t>Apakah</a:t>
            </a:r>
            <a:r>
              <a:rPr lang="en-GB" dirty="0"/>
              <a:t> </a:t>
            </a:r>
            <a:r>
              <a:rPr lang="en-GB" dirty="0" err="1"/>
              <a:t>kesulitan</a:t>
            </a:r>
            <a:r>
              <a:rPr lang="en-GB" dirty="0"/>
              <a:t>/</a:t>
            </a:r>
            <a:r>
              <a:rPr lang="en-GB" dirty="0" err="1"/>
              <a:t>masalah</a:t>
            </a:r>
            <a:r>
              <a:rPr lang="en-GB" dirty="0"/>
              <a:t> yang </a:t>
            </a:r>
            <a:r>
              <a:rPr lang="en-GB" dirty="0" err="1"/>
              <a:t>dihadapi</a:t>
            </a:r>
            <a:r>
              <a:rPr lang="en-GB" dirty="0"/>
              <a:t> oleh </a:t>
            </a:r>
            <a:r>
              <a:rPr lang="en-GB" dirty="0" err="1"/>
              <a:t>pengguna</a:t>
            </a:r>
            <a:r>
              <a:rPr lang="en-GB" dirty="0"/>
              <a:t> dan </a:t>
            </a:r>
            <a:r>
              <a:rPr lang="en-GB" dirty="0" err="1"/>
              <a:t>bagaimana</a:t>
            </a:r>
            <a:r>
              <a:rPr lang="en-GB" dirty="0"/>
              <a:t> </a:t>
            </a:r>
            <a:r>
              <a:rPr lang="en-GB" dirty="0" err="1"/>
              <a:t>ianya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diselesaikan</a:t>
            </a:r>
            <a:r>
              <a:rPr lang="en-GB" dirty="0"/>
              <a:t> </a:t>
            </a:r>
            <a:r>
              <a:rPr lang="en-GB" dirty="0" err="1"/>
              <a:t>melalui</a:t>
            </a:r>
            <a:r>
              <a:rPr lang="en-GB" dirty="0"/>
              <a:t> </a:t>
            </a:r>
            <a:r>
              <a:rPr lang="en-GB" dirty="0" err="1"/>
              <a:t>produk</a:t>
            </a:r>
            <a:r>
              <a:rPr lang="en-GB" dirty="0"/>
              <a:t>/</a:t>
            </a:r>
            <a:r>
              <a:rPr lang="en-GB" dirty="0" err="1"/>
              <a:t>servis</a:t>
            </a:r>
            <a:r>
              <a:rPr lang="en-GB" dirty="0"/>
              <a:t> yang </a:t>
            </a:r>
            <a:r>
              <a:rPr lang="en-GB" dirty="0" err="1"/>
              <a:t>ditawarkan</a:t>
            </a:r>
            <a:r>
              <a:rPr lang="en-GB" dirty="0"/>
              <a:t>.</a:t>
            </a:r>
          </a:p>
          <a:p>
            <a:pPr algn="just"/>
            <a:r>
              <a:rPr lang="en-GB" dirty="0"/>
              <a:t>Anda </a:t>
            </a:r>
            <a:r>
              <a:rPr lang="en-GB" dirty="0" err="1"/>
              <a:t>digalakkan</a:t>
            </a:r>
            <a:r>
              <a:rPr lang="en-GB" dirty="0"/>
              <a:t> </a:t>
            </a:r>
            <a:r>
              <a:rPr lang="en-GB" dirty="0" err="1"/>
              <a:t>menyokong</a:t>
            </a:r>
            <a:r>
              <a:rPr lang="en-GB" dirty="0"/>
              <a:t> </a:t>
            </a:r>
            <a:r>
              <a:rPr lang="en-GB" dirty="0" err="1"/>
              <a:t>pernyataan</a:t>
            </a:r>
            <a:r>
              <a:rPr lang="en-GB" dirty="0"/>
              <a:t> </a:t>
            </a:r>
            <a:r>
              <a:rPr lang="en-GB" dirty="0" err="1"/>
              <a:t>masalah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data </a:t>
            </a:r>
            <a:r>
              <a:rPr lang="en-GB" dirty="0" err="1"/>
              <a:t>pasaran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kajian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1862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 err="1"/>
              <a:t>Penyelesaian</a:t>
            </a:r>
            <a:r>
              <a:rPr lang="en-GB" b="1" dirty="0"/>
              <a:t> </a:t>
            </a:r>
            <a:r>
              <a:rPr lang="en-GB" b="1" dirty="0" err="1"/>
              <a:t>Sedia</a:t>
            </a:r>
            <a:r>
              <a:rPr lang="en-GB" b="1" dirty="0"/>
              <a:t> Ada (</a:t>
            </a:r>
            <a:r>
              <a:rPr lang="en-GB" b="1" dirty="0" err="1"/>
              <a:t>Pesaing</a:t>
            </a:r>
            <a:r>
              <a:rPr lang="en-GB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1257300"/>
            <a:ext cx="8229600" cy="3410393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n-GB" dirty="0" err="1"/>
              <a:t>Nyatakan</a:t>
            </a:r>
            <a:r>
              <a:rPr lang="en-GB" dirty="0"/>
              <a:t>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sedia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bagi</a:t>
            </a:r>
            <a:r>
              <a:rPr lang="en-GB" dirty="0"/>
              <a:t> </a:t>
            </a:r>
            <a:r>
              <a:rPr lang="en-GB" dirty="0" err="1"/>
              <a:t>permasalahan</a:t>
            </a:r>
            <a:r>
              <a:rPr lang="en-GB" dirty="0"/>
              <a:t> yang </a:t>
            </a:r>
            <a:r>
              <a:rPr lang="en-GB" dirty="0" err="1"/>
              <a:t>diutarakan</a:t>
            </a:r>
            <a:r>
              <a:rPr lang="en-GB" dirty="0"/>
              <a:t>. </a:t>
            </a:r>
          </a:p>
          <a:p>
            <a:pPr algn="just"/>
            <a:r>
              <a:rPr lang="en-GB" dirty="0" err="1"/>
              <a:t>Mengenai</a:t>
            </a:r>
            <a:r>
              <a:rPr lang="en-GB" dirty="0"/>
              <a:t> </a:t>
            </a:r>
            <a:r>
              <a:rPr lang="en-GB" dirty="0" err="1"/>
              <a:t>pesaing</a:t>
            </a:r>
            <a:r>
              <a:rPr lang="en-GB" dirty="0"/>
              <a:t> </a:t>
            </a:r>
            <a:r>
              <a:rPr lang="en-GB" dirty="0" err="1"/>
              <a:t>sedia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:</a:t>
            </a:r>
          </a:p>
          <a:p>
            <a:pPr lvl="1"/>
            <a:r>
              <a:rPr lang="en-GB" sz="2400" dirty="0" err="1"/>
              <a:t>Kekuatan</a:t>
            </a:r>
            <a:endParaRPr lang="en-GB" sz="2400" dirty="0"/>
          </a:p>
          <a:p>
            <a:pPr lvl="1"/>
            <a:r>
              <a:rPr lang="en-GB" sz="2400" dirty="0" err="1"/>
              <a:t>Kelemahan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78667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 err="1"/>
              <a:t>Penyelesaian</a:t>
            </a:r>
            <a:r>
              <a:rPr lang="en-GB" b="1" dirty="0"/>
              <a:t> Anda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GB" sz="2400" dirty="0" err="1"/>
              <a:t>Bagaimana</a:t>
            </a:r>
            <a:r>
              <a:rPr lang="en-GB" sz="2400" dirty="0"/>
              <a:t> </a:t>
            </a:r>
            <a:r>
              <a:rPr lang="en-GB" sz="2400" dirty="0" err="1"/>
              <a:t>anda</a:t>
            </a:r>
            <a:r>
              <a:rPr lang="en-GB" sz="2400" dirty="0"/>
              <a:t> </a:t>
            </a:r>
            <a:r>
              <a:rPr lang="en-GB" sz="2400" dirty="0" err="1"/>
              <a:t>menyelesaikan</a:t>
            </a:r>
            <a:r>
              <a:rPr lang="en-GB" sz="2400" dirty="0"/>
              <a:t> </a:t>
            </a:r>
            <a:r>
              <a:rPr lang="en-GB" sz="2400" dirty="0" err="1"/>
              <a:t>kesulitan</a:t>
            </a:r>
            <a:r>
              <a:rPr lang="en-GB" sz="2400" dirty="0"/>
              <a:t>/</a:t>
            </a:r>
            <a:r>
              <a:rPr lang="en-GB" sz="2400" dirty="0" err="1"/>
              <a:t>masalah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?</a:t>
            </a:r>
          </a:p>
          <a:p>
            <a:pPr algn="just"/>
            <a:r>
              <a:rPr lang="en-GB" sz="2400" dirty="0" err="1"/>
              <a:t>Perbezaaan</a:t>
            </a:r>
            <a:r>
              <a:rPr lang="en-GB" sz="2400" dirty="0"/>
              <a:t> </a:t>
            </a:r>
            <a:r>
              <a:rPr lang="en-GB" sz="2400" dirty="0" err="1"/>
              <a:t>cadangan</a:t>
            </a:r>
            <a:r>
              <a:rPr lang="en-GB" sz="2400" dirty="0"/>
              <a:t> </a:t>
            </a:r>
            <a:r>
              <a:rPr lang="en-GB" sz="2400" dirty="0" err="1"/>
              <a:t>penyelesaian</a:t>
            </a:r>
            <a:r>
              <a:rPr lang="en-GB" sz="2400" dirty="0"/>
              <a:t> </a:t>
            </a:r>
            <a:r>
              <a:rPr lang="en-GB" sz="2400" dirty="0" err="1"/>
              <a:t>anda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penyelesaian</a:t>
            </a:r>
            <a:r>
              <a:rPr lang="en-GB" sz="2400" dirty="0"/>
              <a:t> </a:t>
            </a:r>
            <a:r>
              <a:rPr lang="en-GB" sz="2400" dirty="0" err="1"/>
              <a:t>sedia</a:t>
            </a:r>
            <a:r>
              <a:rPr lang="en-GB" sz="2400" dirty="0"/>
              <a:t> </a:t>
            </a:r>
            <a:r>
              <a:rPr lang="en-GB" sz="2400" dirty="0" err="1"/>
              <a:t>ada</a:t>
            </a:r>
            <a:r>
              <a:rPr lang="en-GB" sz="2400" dirty="0"/>
              <a:t>? </a:t>
            </a:r>
          </a:p>
          <a:p>
            <a:pPr algn="just"/>
            <a:r>
              <a:rPr lang="en-GB" sz="2400" dirty="0" err="1"/>
              <a:t>Lampirkan</a:t>
            </a:r>
            <a:r>
              <a:rPr lang="en-GB" sz="2400" dirty="0"/>
              <a:t> </a:t>
            </a:r>
            <a:r>
              <a:rPr lang="en-GB" sz="2400" dirty="0" err="1"/>
              <a:t>foto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 (</a:t>
            </a:r>
            <a:r>
              <a:rPr lang="en-GB" sz="2400" dirty="0" err="1"/>
              <a:t>sekiranya</a:t>
            </a:r>
            <a:r>
              <a:rPr lang="en-GB" sz="2400" dirty="0"/>
              <a:t> </a:t>
            </a:r>
            <a:r>
              <a:rPr lang="en-GB" sz="2400" dirty="0" err="1"/>
              <a:t>ada</a:t>
            </a:r>
            <a:r>
              <a:rPr lang="en-GB" sz="2400" dirty="0"/>
              <a:t>).</a:t>
            </a:r>
          </a:p>
          <a:p>
            <a:pPr algn="just"/>
            <a:r>
              <a:rPr lang="en-GB" sz="2400" dirty="0" err="1"/>
              <a:t>Nyatakan</a:t>
            </a:r>
            <a:r>
              <a:rPr lang="en-GB" sz="2400" dirty="0"/>
              <a:t> </a:t>
            </a:r>
            <a:r>
              <a:rPr lang="en-GB" sz="2400" dirty="0" err="1"/>
              <a:t>kelebihan</a:t>
            </a:r>
            <a:r>
              <a:rPr lang="en-GB" sz="2400" dirty="0"/>
              <a:t> </a:t>
            </a:r>
            <a:r>
              <a:rPr lang="en-GB" sz="2400" dirty="0" err="1"/>
              <a:t>penyelesaian</a:t>
            </a:r>
            <a:r>
              <a:rPr lang="en-GB" sz="2400" dirty="0"/>
              <a:t> </a:t>
            </a:r>
            <a:r>
              <a:rPr lang="en-GB" sz="2400" dirty="0" err="1"/>
              <a:t>anda</a:t>
            </a:r>
            <a:r>
              <a:rPr lang="en-GB" sz="2400" dirty="0"/>
              <a:t>. </a:t>
            </a:r>
            <a:r>
              <a:rPr lang="en-GB" sz="2400" dirty="0" err="1"/>
              <a:t>Sila</a:t>
            </a:r>
            <a:r>
              <a:rPr lang="en-GB" sz="2400" dirty="0"/>
              <a:t> </a:t>
            </a:r>
            <a:r>
              <a:rPr lang="en-GB" sz="2400" dirty="0" err="1"/>
              <a:t>sokong</a:t>
            </a:r>
            <a:r>
              <a:rPr lang="en-GB" sz="2400" dirty="0"/>
              <a:t> </a:t>
            </a:r>
            <a:r>
              <a:rPr lang="en-GB" sz="2400" dirty="0" err="1"/>
              <a:t>pernyataan</a:t>
            </a:r>
            <a:r>
              <a:rPr lang="en-GB" sz="2400" dirty="0"/>
              <a:t> </a:t>
            </a:r>
            <a:r>
              <a:rPr lang="en-GB" sz="2400" dirty="0" err="1"/>
              <a:t>anda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kajian</a:t>
            </a:r>
            <a:r>
              <a:rPr lang="en-GB" sz="2400" dirty="0"/>
              <a:t> </a:t>
            </a:r>
            <a:r>
              <a:rPr lang="en-GB" sz="2400" dirty="0" err="1"/>
              <a:t>pasaran</a:t>
            </a:r>
            <a:r>
              <a:rPr lang="en-GB" sz="2400" dirty="0"/>
              <a:t>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keputusan</a:t>
            </a:r>
            <a:r>
              <a:rPr lang="en-GB" sz="2400" dirty="0"/>
              <a:t> </a:t>
            </a:r>
            <a:r>
              <a:rPr lang="en-GB" sz="2400" dirty="0" err="1"/>
              <a:t>penyelidikan</a:t>
            </a:r>
            <a:r>
              <a:rPr lang="en-GB" sz="2400" dirty="0"/>
              <a:t>. </a:t>
            </a:r>
          </a:p>
          <a:p>
            <a:pPr algn="just"/>
            <a:r>
              <a:rPr lang="en-GB" sz="2400" dirty="0" err="1"/>
              <a:t>Penyelesaian</a:t>
            </a:r>
            <a:r>
              <a:rPr lang="en-GB" sz="2400" dirty="0"/>
              <a:t> </a:t>
            </a:r>
            <a:r>
              <a:rPr lang="en-GB" sz="2400" dirty="0" err="1"/>
              <a:t>anda</a:t>
            </a:r>
            <a:r>
              <a:rPr lang="en-GB" sz="2400" dirty="0"/>
              <a:t>:</a:t>
            </a:r>
          </a:p>
          <a:p>
            <a:pPr lvl="1"/>
            <a:r>
              <a:rPr lang="en-GB" sz="2000" dirty="0" err="1"/>
              <a:t>Kekuatan</a:t>
            </a:r>
            <a:endParaRPr lang="en-GB" sz="2000" dirty="0"/>
          </a:p>
          <a:p>
            <a:pPr lvl="1"/>
            <a:r>
              <a:rPr lang="en-GB" sz="2000" dirty="0" err="1"/>
              <a:t>Kelemahan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052732686"/>
      </p:ext>
    </p:extLst>
  </p:cSld>
  <p:clrMapOvr>
    <a:masterClrMapping/>
  </p:clrMapOvr>
</p:sld>
</file>

<file path=ppt/theme/theme1.xml><?xml version="1.0" encoding="utf-8"?>
<a:theme xmlns:a="http://schemas.openxmlformats.org/drawingml/2006/main" name="MTDC Strategy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ew MTDC Logo Template.potx" id="{320BB76D-1CD2-274C-9C87-F32F14E97B35}" vid="{94929579-C443-C749-9D05-360B383DDA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MTDC Logo Template</Template>
  <TotalTime>21027</TotalTime>
  <Words>1372</Words>
  <Application>Microsoft Office PowerPoint</Application>
  <PresentationFormat>On-screen Show (16:10)</PresentationFormat>
  <Paragraphs>186</Paragraphs>
  <Slides>21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MTDC Strategy Template</vt:lpstr>
      <vt:lpstr>Garis Panduan – Pra-Pitching</vt:lpstr>
      <vt:lpstr>Garis Panduan – Pitch Day</vt:lpstr>
      <vt:lpstr>Garis Panduan – Pitch Day  (Tambahan untuk Pitching Dalam Talian)</vt:lpstr>
      <vt:lpstr>Garis Panduan – Pasca-Pitching</vt:lpstr>
      <vt:lpstr>Contoh Pembentangan</vt:lpstr>
      <vt:lpstr>Syarikat</vt:lpstr>
      <vt:lpstr>Kesulitan/Masalah</vt:lpstr>
      <vt:lpstr>Penyelesaian Sedia Ada (Pesaing)</vt:lpstr>
      <vt:lpstr>Penyelesaian Anda</vt:lpstr>
      <vt:lpstr>Teknologi</vt:lpstr>
      <vt:lpstr>Peluang Saiz Pasaran</vt:lpstr>
      <vt:lpstr>Lanskap Persaingan Pasaran</vt:lpstr>
      <vt:lpstr>Strategi Pasaran</vt:lpstr>
      <vt:lpstr>Model Pendapatan (Revenue Model)</vt:lpstr>
      <vt:lpstr>Unjuran Kewangan</vt:lpstr>
      <vt:lpstr>Pencapaian Terkini (Milestones to Date)</vt:lpstr>
      <vt:lpstr>Keperluan Dana</vt:lpstr>
      <vt:lpstr>Pencapaian Pendanaan (Deliverables)</vt:lpstr>
      <vt:lpstr>Pasukan (Team)</vt:lpstr>
      <vt:lpstr>Pengasas</vt:lpstr>
      <vt:lpstr>PowerPoint Presentation</vt:lpstr>
    </vt:vector>
  </TitlesOfParts>
  <Company>MTDC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NAM</dc:creator>
  <cp:lastModifiedBy>Shaharul’Azam Bin Salleh</cp:lastModifiedBy>
  <cp:revision>233</cp:revision>
  <dcterms:created xsi:type="dcterms:W3CDTF">2015-09-23T01:33:56Z</dcterms:created>
  <dcterms:modified xsi:type="dcterms:W3CDTF">2020-06-30T10:36:02Z</dcterms:modified>
</cp:coreProperties>
</file>